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6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34" r:id="rId16"/>
    <p:sldId id="270" r:id="rId17"/>
    <p:sldId id="286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335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8" r:id="rId49"/>
    <p:sldId id="306" r:id="rId50"/>
    <p:sldId id="303" r:id="rId51"/>
    <p:sldId id="307" r:id="rId52"/>
    <p:sldId id="304" r:id="rId53"/>
    <p:sldId id="305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5" r:id="rId62"/>
    <p:sldId id="317" r:id="rId63"/>
    <p:sldId id="318" r:id="rId64"/>
    <p:sldId id="319" r:id="rId65"/>
    <p:sldId id="322" r:id="rId66"/>
    <p:sldId id="320" r:id="rId67"/>
    <p:sldId id="321" r:id="rId68"/>
    <p:sldId id="323" r:id="rId69"/>
    <p:sldId id="324" r:id="rId70"/>
    <p:sldId id="325" r:id="rId71"/>
    <p:sldId id="326" r:id="rId72"/>
    <p:sldId id="327" r:id="rId73"/>
    <p:sldId id="331" r:id="rId74"/>
    <p:sldId id="328" r:id="rId75"/>
    <p:sldId id="332" r:id="rId76"/>
    <p:sldId id="333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660"/>
  </p:normalViewPr>
  <p:slideViewPr>
    <p:cSldViewPr snapToGrid="0">
      <p:cViewPr>
        <p:scale>
          <a:sx n="66" d="100"/>
          <a:sy n="66" d="100"/>
        </p:scale>
        <p:origin x="162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A536-C857-4A20-854B-1D00043144A7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AA7FB-23FF-4450-A22A-BD7EAB7CB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2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AA7FB-23FF-4450-A22A-BD7EAB7CB385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63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F8BA-302D-477A-871C-79EDC087CFA1}" type="datetime1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53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DAE6F-89C1-4BD6-8A7B-BE59DE32F961}" type="datetime1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0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91FA-AD67-4DBE-832E-8B0B1EDF3ADF}" type="datetime1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7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C5C57-7E40-486A-B39E-96410DFA07B5}" type="datetime1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2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3A43-4AB3-4D92-9183-D93F65BE1326}" type="datetime1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E10B-A8AF-471F-BCE4-FBF5B2A88AE6}" type="datetime1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1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3344-C90C-4204-A6C6-2D5397E486D6}" type="datetime1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9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B2B0-448B-4ADC-8D6D-4B6B76DE385F}" type="datetime1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35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5E-06A7-4116-A111-546EBAFEF0BE}" type="datetime1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2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68B65C8-0D86-41DF-BE15-BAB64B895FD4}" type="datetime1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4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595-2A94-416E-AED5-3F9ACEA3C641}" type="datetime1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45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B3806D-D798-45BE-BB83-BC20B1F30CA0}" type="datetime1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0840727-3992-4AA1-A8FB-1EDBAF79E62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50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28399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7280" y="1735300"/>
            <a:ext cx="1018352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Нормативная база и ее значение в развитии племенного молочного скотоводства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2783" y="4803006"/>
            <a:ext cx="3359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А.Н. Ермилов </a:t>
            </a:r>
          </a:p>
          <a:p>
            <a:r>
              <a:rPr lang="ru-RU" dirty="0" smtClean="0"/>
              <a:t>Генеральный директор </a:t>
            </a:r>
          </a:p>
          <a:p>
            <a:r>
              <a:rPr lang="ru-RU" dirty="0" smtClean="0"/>
              <a:t>Союза «</a:t>
            </a:r>
            <a:r>
              <a:rPr lang="ru-RU" dirty="0" err="1" smtClean="0"/>
              <a:t>Мосплем</a:t>
            </a:r>
            <a:r>
              <a:rPr lang="ru-RU" dirty="0" smtClean="0"/>
              <a:t>», </a:t>
            </a:r>
          </a:p>
          <a:p>
            <a:r>
              <a:rPr lang="ru-RU" dirty="0"/>
              <a:t>д</a:t>
            </a:r>
            <a:r>
              <a:rPr lang="ru-RU" dirty="0" smtClean="0"/>
              <a:t>октор сельскохозяйственных </a:t>
            </a:r>
          </a:p>
          <a:p>
            <a:r>
              <a:rPr lang="ru-RU" dirty="0"/>
              <a:t>н</a:t>
            </a:r>
            <a:r>
              <a:rPr lang="ru-RU" dirty="0" smtClean="0"/>
              <a:t>аук, профессор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5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36624" y="514768"/>
            <a:ext cx="2882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FEFAC9">
                    <a:lumMod val="10000"/>
                  </a:srgbClr>
                </a:solidFill>
              </a:rPr>
              <a:t>3 августа 1995 года N 123-ФЗ</a:t>
            </a:r>
            <a:endParaRPr lang="ru-RU" sz="1600" dirty="0">
              <a:solidFill>
                <a:srgbClr val="FEFAC9">
                  <a:lumMod val="10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62133" y="869251"/>
            <a:ext cx="511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FEFAC9">
                    <a:lumMod val="10000"/>
                  </a:srgbClr>
                </a:solidFill>
              </a:rPr>
              <a:t>Принят </a:t>
            </a:r>
            <a:r>
              <a:rPr lang="ru-RU" sz="1600" dirty="0">
                <a:solidFill>
                  <a:srgbClr val="FEFAC9">
                    <a:lumMod val="10000"/>
                  </a:srgbClr>
                </a:solidFill>
              </a:rPr>
              <a:t/>
            </a:r>
            <a:br>
              <a:rPr lang="ru-RU" sz="1600" dirty="0">
                <a:solidFill>
                  <a:srgbClr val="FEFAC9">
                    <a:lumMod val="10000"/>
                  </a:srgbClr>
                </a:solidFill>
              </a:rPr>
            </a:br>
            <a:r>
              <a:rPr lang="ru-RU" sz="1600" dirty="0" smtClean="0">
                <a:solidFill>
                  <a:srgbClr val="FEFAC9">
                    <a:lumMod val="10000"/>
                  </a:srgbClr>
                </a:solidFill>
              </a:rPr>
              <a:t>  </a:t>
            </a:r>
            <a:r>
              <a:rPr lang="ru-RU" sz="1600" i="1" dirty="0" smtClean="0">
                <a:solidFill>
                  <a:srgbClr val="FEFAC9">
                    <a:lumMod val="10000"/>
                  </a:srgbClr>
                </a:solidFill>
              </a:rPr>
              <a:t>Государственной </a:t>
            </a:r>
            <a:r>
              <a:rPr lang="ru-RU" sz="1600" i="1" dirty="0">
                <a:solidFill>
                  <a:srgbClr val="FEFAC9">
                    <a:lumMod val="10000"/>
                  </a:srgbClr>
                </a:solidFill>
              </a:rPr>
              <a:t>Думой </a:t>
            </a:r>
            <a:r>
              <a:rPr lang="ru-RU" sz="1600" i="1" dirty="0" smtClean="0">
                <a:solidFill>
                  <a:srgbClr val="FEFAC9">
                    <a:lumMod val="10000"/>
                  </a:srgbClr>
                </a:solidFill>
              </a:rPr>
              <a:t> </a:t>
            </a:r>
            <a:endParaRPr lang="ru-RU" sz="1600" dirty="0">
              <a:solidFill>
                <a:srgbClr val="FEFAC9">
                  <a:lumMod val="10000"/>
                </a:srgbClr>
              </a:solidFill>
            </a:endParaRPr>
          </a:p>
          <a:p>
            <a:pPr algn="r"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i="1" dirty="0" smtClean="0">
                <a:solidFill>
                  <a:srgbClr val="FEFAC9">
                    <a:lumMod val="10000"/>
                  </a:srgbClr>
                </a:solidFill>
              </a:rPr>
              <a:t>    </a:t>
            </a:r>
            <a:r>
              <a:rPr lang="ru-RU" sz="1600" i="1" dirty="0" smtClean="0">
                <a:solidFill>
                  <a:srgbClr val="FEFAC9">
                    <a:lumMod val="10000"/>
                  </a:srgbClr>
                </a:solidFill>
              </a:rPr>
              <a:t>12 </a:t>
            </a:r>
            <a:r>
              <a:rPr lang="ru-RU" sz="1600" i="1" dirty="0">
                <a:solidFill>
                  <a:srgbClr val="FEFAC9">
                    <a:lumMod val="10000"/>
                  </a:srgbClr>
                </a:solidFill>
              </a:rPr>
              <a:t>июля 1995 </a:t>
            </a:r>
            <a:r>
              <a:rPr lang="ru-RU" sz="1600" i="1" dirty="0" smtClean="0">
                <a:solidFill>
                  <a:srgbClr val="FEFAC9">
                    <a:lumMod val="10000"/>
                  </a:srgbClr>
                </a:solidFill>
              </a:rPr>
              <a:t>года   </a:t>
            </a:r>
            <a:endParaRPr lang="ru-RU" sz="1600" dirty="0">
              <a:solidFill>
                <a:srgbClr val="FEFAC9">
                  <a:lumMod val="1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819" y="1734847"/>
            <a:ext cx="11984019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FEFAC9">
                    <a:lumMod val="10000"/>
                  </a:srgbClr>
                </a:solidFill>
                <a:cs typeface="Arial" panose="020B0604020202020204" pitchFamily="34" charset="0"/>
              </a:rPr>
              <a:t>(в ред. Федеральных 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законов </a:t>
            </a:r>
            <a:r>
              <a:rPr lang="ru-RU" sz="1000" u="sng" dirty="0">
                <a:solidFill>
                  <a:prstClr val="black"/>
                </a:solidFill>
                <a:cs typeface="Arial" panose="020B0604020202020204" pitchFamily="34" charset="0"/>
              </a:rPr>
              <a:t>от 10.01.2003 № 15-ФЗ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 </a:t>
            </a:r>
            <a:r>
              <a:rPr lang="ru-RU" sz="1000" u="sng" dirty="0">
                <a:solidFill>
                  <a:prstClr val="black"/>
                </a:solidFill>
                <a:cs typeface="Arial" panose="020B0604020202020204" pitchFamily="34" charset="0"/>
              </a:rPr>
              <a:t>от 09.05.2005 № 45-ФЗ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 </a:t>
            </a:r>
            <a:r>
              <a:rPr lang="ru-RU" sz="1000" u="sng" dirty="0">
                <a:solidFill>
                  <a:prstClr val="black"/>
                </a:solidFill>
                <a:cs typeface="Arial" panose="020B0604020202020204" pitchFamily="34" charset="0"/>
              </a:rPr>
              <a:t>от 18.12.2006 № 231-ФЗ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 </a:t>
            </a:r>
            <a:r>
              <a:rPr lang="ru-RU" sz="1000" u="sng" dirty="0">
                <a:solidFill>
                  <a:prstClr val="black"/>
                </a:solidFill>
                <a:cs typeface="Arial" panose="020B0604020202020204" pitchFamily="34" charset="0"/>
              </a:rPr>
              <a:t>от 26.06.2007 № 118-ФЗ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 </a:t>
            </a:r>
            <a:r>
              <a:rPr lang="ru-RU" sz="1000" u="sng" dirty="0">
                <a:solidFill>
                  <a:prstClr val="black"/>
                </a:solidFill>
                <a:cs typeface="Arial" panose="020B0604020202020204" pitchFamily="34" charset="0"/>
              </a:rPr>
              <a:t>от 08.11.2007 № 258-ФЗ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 </a:t>
            </a:r>
            <a:r>
              <a:rPr lang="ru-RU" sz="1000" u="sng" dirty="0">
                <a:solidFill>
                  <a:prstClr val="black"/>
                </a:solidFill>
                <a:cs typeface="Arial" panose="020B0604020202020204" pitchFamily="34" charset="0"/>
              </a:rPr>
              <a:t>от 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14.07.2008 № 118-ФЗ,от 28.12.2010 № 420-ФЗ, от 18.07.2011 № 242-ФЗ, от 19.07.2011 № 248-ФЗ, от 13.07.2015 № 233-ФЗ,от 05.04.2016 №104-ФЗ</a:t>
            </a:r>
            <a:r>
              <a:rPr lang="ru-RU" sz="9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prstClr val="black"/>
                </a:solidFill>
              </a:rPr>
              <a:t> </a:t>
            </a:r>
            <a:br>
              <a:rPr lang="ru-RU" sz="1000" dirty="0">
                <a:solidFill>
                  <a:prstClr val="black"/>
                </a:solidFill>
              </a:rPr>
            </a:br>
            <a:r>
              <a:rPr lang="ru-RU" sz="1000" dirty="0">
                <a:solidFill>
                  <a:prstClr val="black"/>
                </a:solidFill>
              </a:rPr>
              <a:t>  </a:t>
            </a:r>
            <a:r>
              <a:rPr lang="ru-RU" sz="1000" dirty="0">
                <a:solidFill>
                  <a:srgbClr val="FEFAC9">
                    <a:lumMod val="10000"/>
                  </a:srgbClr>
                </a:solidFill>
              </a:rPr>
              <a:t>  Настоящий Федеральный закон устанавливает правовую основу деятельности по разведению племенных животных, производству и использованию племенной продукции (материала), определяет полномочия государственной племенной службы по регулированию указанной деятельности, а также права и обязанности граждан и юридических лиц в области племенного животноводства.</a:t>
            </a:r>
            <a:r>
              <a:rPr lang="ru-RU" sz="1050" dirty="0">
                <a:solidFill>
                  <a:srgbClr val="FEFAC9">
                    <a:lumMod val="10000"/>
                  </a:srgbClr>
                </a:solidFill>
              </a:rPr>
              <a:t>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9" y="259587"/>
            <a:ext cx="1056741" cy="12532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82567" y="268942"/>
            <a:ext cx="5940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EFAC9">
                    <a:lumMod val="10000"/>
                  </a:srgbClr>
                </a:solidFill>
              </a:rPr>
              <a:t>РОССИЙСКАЯ ФЕДЕРАЦИЯ</a:t>
            </a:r>
            <a:r>
              <a:rPr lang="ru-RU" sz="2400" dirty="0">
                <a:solidFill>
                  <a:srgbClr val="FEFAC9">
                    <a:lumMod val="10000"/>
                  </a:srgbClr>
                </a:solidFill>
              </a:rPr>
              <a:t> </a:t>
            </a:r>
          </a:p>
          <a:p>
            <a:pPr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EFAC9">
                    <a:lumMod val="10000"/>
                  </a:srgbClr>
                </a:solidFill>
              </a:rPr>
              <a:t>ФЕДЕРАЛЬНЫЙ ЗАКОН</a:t>
            </a:r>
            <a:r>
              <a:rPr lang="ru-RU" sz="2400" dirty="0">
                <a:solidFill>
                  <a:srgbClr val="FEFAC9">
                    <a:lumMod val="10000"/>
                  </a:srgbClr>
                </a:solidFill>
              </a:rPr>
              <a:t> </a:t>
            </a:r>
          </a:p>
          <a:p>
            <a:pPr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EFAC9">
                    <a:lumMod val="10000"/>
                  </a:srgbClr>
                </a:solidFill>
              </a:rPr>
              <a:t>«О ПЛЕМЕННОМ ЖИВОТНОВОДСТВЕ»</a:t>
            </a:r>
            <a:endParaRPr lang="ru-RU" sz="2400" dirty="0">
              <a:solidFill>
                <a:srgbClr val="FEFAC9">
                  <a:lumMod val="10000"/>
                </a:srgbClr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12297" y="2729127"/>
            <a:ext cx="10058400" cy="774101"/>
          </a:xfrm>
        </p:spPr>
        <p:txBody>
          <a:bodyPr>
            <a:noAutofit/>
          </a:bodyPr>
          <a:lstStyle/>
          <a:p>
            <a:pPr algn="ctr"/>
            <a:r>
              <a:rPr lang="ru-RU" sz="28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Требования Федерального закона «О племенном животноводстве» о регистрации животных</a:t>
            </a:r>
            <a:endParaRPr lang="ru-RU" sz="28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2729" y="3739198"/>
            <a:ext cx="1168280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Статья 2. Основные понятия </a:t>
            </a:r>
          </a:p>
          <a:p>
            <a:pPr algn="just"/>
            <a:r>
              <a:rPr lang="ru-RU" sz="1600" dirty="0"/>
              <a:t>   - «… - Племенное животное – сельскохозяйственное животное, имеющее документально подтвержденное происхождение…»</a:t>
            </a:r>
          </a:p>
          <a:p>
            <a:pPr algn="just"/>
            <a:endParaRPr lang="ru-RU" sz="500" dirty="0"/>
          </a:p>
          <a:p>
            <a:pPr algn="just"/>
            <a:r>
              <a:rPr lang="ru-RU" sz="1600" b="1" dirty="0"/>
              <a:t>Статья 18. Государственная регистрация племенных животных и племенных  стад</a:t>
            </a:r>
          </a:p>
          <a:p>
            <a:pPr algn="just"/>
            <a:r>
              <a:rPr lang="ru-RU" sz="1600" b="1" dirty="0"/>
              <a:t>   </a:t>
            </a:r>
            <a:r>
              <a:rPr lang="ru-RU" sz="1600" dirty="0"/>
              <a:t>- В государственную книгу  племенных животных … заносятся данные о племенных и продуктивных качествах племенных животных … а также другие данные, необходимые для идентификации племенных животных … определения их происхождения и хозяйственной ценности. Указанные данные должны быть доступны для заинтересованных лиц.</a:t>
            </a:r>
          </a:p>
          <a:p>
            <a:pPr algn="just"/>
            <a:r>
              <a:rPr lang="ru-RU" sz="1600" b="1" dirty="0"/>
              <a:t>Статья 22. Условия использования племенного животного </a:t>
            </a:r>
          </a:p>
          <a:p>
            <a:pPr algn="just"/>
            <a:r>
              <a:rPr lang="ru-RU" sz="1600" dirty="0"/>
              <a:t> - «… Племенное животное зарегистрировано и (или) на него имеется племенное свидетельство.»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012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0"/>
            <a:ext cx="10058400" cy="129477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Не легитимность «Свидетельств о регистрации племенных животных»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66" y="1280393"/>
            <a:ext cx="6186947" cy="37645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1424" y="5303520"/>
            <a:ext cx="5002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</a:t>
            </a:r>
            <a:r>
              <a:rPr lang="ru-RU" sz="1200" dirty="0"/>
              <a:t>. Конституция Российской Федерации имеет высшую юридическую силу, прямое действие и применяется на всей территории Российской Федерации. Законы и иные правовые акты, принимаемые в Российской Федерации, не должны противоречить Конституции Российской Федерации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192332" y="5001231"/>
            <a:ext cx="543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hlinkClick r:id="rId3"/>
              </a:rPr>
              <a:t>"Конституция Российской </a:t>
            </a:r>
            <a:r>
              <a:rPr lang="ru-RU" b="1" u="sng" dirty="0" err="1" smtClean="0">
                <a:hlinkClick r:id="rId3"/>
              </a:rPr>
              <a:t>Федерации“</a:t>
            </a:r>
            <a:r>
              <a:rPr lang="ru-RU" b="1" dirty="0" err="1"/>
              <a:t>Статья</a:t>
            </a:r>
            <a:r>
              <a:rPr lang="ru-RU" b="1" dirty="0"/>
              <a:t> </a:t>
            </a:r>
            <a:r>
              <a:rPr lang="ru-RU" b="1" dirty="0" smtClean="0"/>
              <a:t>15</a:t>
            </a:r>
            <a:endParaRPr lang="ru-RU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43502" y="2686304"/>
            <a:ext cx="6096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055366" y="2783586"/>
            <a:ext cx="1327150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3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365879" y="509761"/>
            <a:ext cx="4325629" cy="375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i="1" dirty="0">
                <a:solidFill>
                  <a:schemeClr val="bg2">
                    <a:lumMod val="10000"/>
                  </a:schemeClr>
                </a:solidFill>
              </a:rPr>
              <a:t>3 августа 1995 года N 123-ФЗ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Рисунок 6" descr="http://www.referent.ru/1/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8" y="551154"/>
            <a:ext cx="1360599" cy="11802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956454" y="554887"/>
            <a:ext cx="6279690" cy="937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РОССИЙСКАЯ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ФЕДЕРАЦИЯ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 </a:t>
            </a:r>
          </a:p>
          <a:p>
            <a:pPr fontAlgn="t"/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ФЕДЕРАЛЬНЫЙ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ЗАКОН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 </a:t>
            </a:r>
          </a:p>
          <a:p>
            <a:pPr fontAlgn="t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«О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ПЛЕМЕННОМ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ЖИВОТНОВОДСТВЕ»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21981" y="809924"/>
            <a:ext cx="6279690" cy="937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t"/>
            <a:r>
              <a:rPr lang="ru-RU" i="1" dirty="0">
                <a:solidFill>
                  <a:schemeClr val="bg2">
                    <a:lumMod val="10000"/>
                  </a:schemeClr>
                </a:solidFill>
              </a:rPr>
              <a:t>Принят 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i="1" dirty="0">
                <a:solidFill>
                  <a:schemeClr val="bg2">
                    <a:lumMod val="10000"/>
                  </a:schemeClr>
                </a:solidFill>
              </a:rPr>
              <a:t>Государственной Думой 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i="1" dirty="0">
                <a:solidFill>
                  <a:schemeClr val="bg2">
                    <a:lumMod val="10000"/>
                  </a:schemeClr>
                </a:solidFill>
              </a:rPr>
              <a:t>12 июля 1995 года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2088" y="1719297"/>
            <a:ext cx="113477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(в ред. Федеральных законов от 10.01.2003 № 15-ФЗ, от 09.05.2005 № 45-ФЗ, от 18.12.2006 № 231-ФЗ, от 26.06.2007 № 118-ФЗ, от 08.11.2007 № 258-ФЗ, от 14.07.2008 № 118-ФЗ,от 28.12.2010 № 420-ФЗ, от 18.07.2011 № 242-ФЗ, от 19.07.2011 № 248-ФЗ, от 13.07.2015 № 233-ФЗ,от 05.04.2016 №104-ФЗ, от 02.08.2019 № 288-ФЗ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1200" dirty="0" smtClean="0"/>
              <a:t>  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  Настоящий Федеральный закон устанавливает правовую основу деятельности по разведению племенных животных, производству и использованию племенной продукции (материала), определяет полномочия государственной племенной службы по регулированию указанной деятельности, а также права и обязанности граждан и юридических лиц в области племенного животноводства. 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6833" y="3420933"/>
            <a:ext cx="97341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Статья 26. Оценка племенных животных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– производителей</a:t>
            </a:r>
          </a:p>
          <a:p>
            <a:pPr algn="ctr" fontAlgn="t"/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►Племенные животные-производители, отобранные для воспроизводства породы, подлежат проверке и оценке по качеству потомства и (или) собственной продуктивности.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► Проверка племенных животных-производителей проводится в организациях по племенному животноводству, где достигнут установленный уровень продуктивности племенных животных.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► Проверка и оценка племенных животных-производителей проводятся в соответствии с методикой, утверждаемой специально уполномоченным Правительством Российской Федерации государственным органом по управлению племенным животноводством.</a:t>
            </a:r>
          </a:p>
          <a:p>
            <a:pPr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 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</a:rPr>
            </a:b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761817" y="3027022"/>
            <a:ext cx="870611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Глава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Признание племенной продукции (материала) и ее бонитировка</a:t>
            </a:r>
          </a:p>
          <a:p>
            <a:pPr algn="ctr" fontAlgn="t"/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19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2" descr="C:\Users\Пользователь\Desktop\Новый рисунок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97" y="1640830"/>
            <a:ext cx="6912735" cy="4672316"/>
          </a:xfrm>
          <a:prstGeom prst="rect">
            <a:avLst/>
          </a:prstGeom>
          <a:noFill/>
          <a:ln w="15875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55074" y="0"/>
            <a:ext cx="106092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Требования к использованию семени быков-производителей в племенных заводах и племенных репродукторах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333750" y="5338763"/>
            <a:ext cx="0" cy="16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333750" y="4672013"/>
            <a:ext cx="0" cy="16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9821" y="418641"/>
            <a:ext cx="106092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Аттестация племенной ценности быков без проверки по качеству потомства 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7875" y="1905134"/>
            <a:ext cx="3828362" cy="62874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Письмо Госагропрома СССР 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№ 4-3/1-125 от 11.03.1986 г.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49984" y="2637242"/>
            <a:ext cx="4486420" cy="28050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  Разрешено присваивать быкам зарубежной селекции категорию А3 без проверки по потомству, если продуктивность матерей составляет: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- удой 7000 кг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- содержание жира 3,80% 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или молочный жир 300 кг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966" y="1078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Результаты оценки быков 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0005" y="2357508"/>
            <a:ext cx="2845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Присвоена категория А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без оценки по потомству 96% быков импортной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селекции.</a:t>
            </a:r>
          </a:p>
          <a:p>
            <a:pPr marL="0" indent="0" algn="just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За 3 года объемы оценки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по потомству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снизились в 2 раза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Количество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улучшателей, выявленных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при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оценке по потомству сократилось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3 раза.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8737969" y="2258457"/>
            <a:ext cx="3226350" cy="3616570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ru-RU" sz="1800" b="1" u="sng" dirty="0" smtClean="0">
                <a:solidFill>
                  <a:schemeClr val="bg2">
                    <a:lumMod val="10000"/>
                  </a:schemeClr>
                </a:solidFill>
              </a:rPr>
              <a:t>Фактически</a:t>
            </a: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При оценке по потомству признаны</a:t>
            </a: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улучшателями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41,1% быков.</a:t>
            </a: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Многие импортные быки, которым присвоена категория А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оказались позднее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ухудшателями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. Пример:</a:t>
            </a: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Робот 722 КРН-2547 (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англерская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порода) 169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</a:rPr>
              <a:t>доч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. -298 кг по удою </a:t>
            </a: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-0,04 по содержанию жира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Ко времени оценки от этого быка реализовано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155,9 тысяч доз.     </a:t>
            </a:r>
          </a:p>
          <a:p>
            <a:pPr marL="0" indent="0" algn="just">
              <a:buNone/>
            </a:pPr>
            <a:endParaRPr lang="ru-RU" sz="16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6" y="426987"/>
            <a:ext cx="4490968" cy="579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88421" y="0"/>
            <a:ext cx="3343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Журнал «Зоотехния» 1988, №11</a:t>
            </a:r>
          </a:p>
        </p:txBody>
      </p:sp>
    </p:spTree>
    <p:extLst>
      <p:ext uri="{BB962C8B-B14F-4D97-AF65-F5344CB8AC3E}">
        <p14:creationId xmlns:p14="http://schemas.microsoft.com/office/powerpoint/2010/main" val="3283931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16</a:t>
            </a:fld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92" y="1118796"/>
            <a:ext cx="7477969" cy="515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4061" y="0"/>
            <a:ext cx="106092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племенных качеств быков без проверки по потомству по Д.В. </a:t>
            </a:r>
            <a:r>
              <a:rPr lang="ru-RU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Карликову</a:t>
            </a:r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9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27354" y="565095"/>
            <a:ext cx="6169512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</a:rPr>
              <a:t>Результаты совпадения оценок (Д.В. Карликов, 1993)</a:t>
            </a:r>
            <a:endParaRPr lang="ru-RU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81900" y="1916832"/>
            <a:ext cx="7427168" cy="4209331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1. По удою :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           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– 50%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           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– 25%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           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– 12,5%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2. По жирномолочности (Б) – 25%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134" y="0"/>
            <a:ext cx="8606117" cy="724616"/>
          </a:xfrm>
        </p:spPr>
        <p:txBody>
          <a:bodyPr>
            <a:normAutofit/>
          </a:bodyPr>
          <a:lstStyle/>
          <a:p>
            <a:r>
              <a:rPr lang="ru-RU" sz="40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Аттестация быков  «Альта </a:t>
            </a:r>
            <a:r>
              <a:rPr lang="ru-RU" sz="4000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Дженетикс</a:t>
            </a:r>
            <a:r>
              <a:rPr lang="ru-RU" sz="40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18</a:t>
            </a:fld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5" t="6226" r="4031" b="6838"/>
          <a:stretch/>
        </p:blipFill>
        <p:spPr>
          <a:xfrm rot="5400000">
            <a:off x="3278611" y="-180307"/>
            <a:ext cx="5427142" cy="730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1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19</a:t>
            </a:fld>
            <a:endParaRPr lang="ru-RU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" t="4438" r="7133" b="3421"/>
          <a:stretch/>
        </p:blipFill>
        <p:spPr>
          <a:xfrm>
            <a:off x="3686209" y="83218"/>
            <a:ext cx="4205064" cy="620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4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6167" y="70131"/>
            <a:ext cx="118258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Состояние нормативной базы молочного скотоводства России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280" y="1857676"/>
            <a:ext cx="100487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AutoNum type="arabicPeriod"/>
            </a:pPr>
            <a:r>
              <a:rPr lang="ru-RU" sz="2000" dirty="0" smtClean="0"/>
              <a:t>Явно </a:t>
            </a:r>
            <a:r>
              <a:rPr lang="ru-RU" sz="2000" dirty="0"/>
              <a:t>устаревшая, но пока действующая нормативно-правовая база этой отрасли АПК</a:t>
            </a:r>
            <a:r>
              <a:rPr lang="ru-RU" sz="2000" dirty="0" smtClean="0"/>
              <a:t>;</a:t>
            </a:r>
          </a:p>
          <a:p>
            <a:pPr lvl="0" algn="just"/>
            <a:endParaRPr lang="ru-RU" sz="2000" dirty="0"/>
          </a:p>
          <a:p>
            <a:pPr lvl="0" algn="just"/>
            <a:r>
              <a:rPr lang="ru-RU" sz="2000" dirty="0" smtClean="0"/>
              <a:t>2. Действующие </a:t>
            </a:r>
            <a:r>
              <a:rPr lang="ru-RU" sz="2000" dirty="0"/>
              <a:t>законы и нормативные правовые акты в области племенного животноводства нашей страны не просто не соблюдаются, а игнорируются и не только российскими организациями, и учреждениями по племенному животноводству, но главным образом представителями зарубежных компаний в России, завозящими племенную продукцию в нашу страну по импорту</a:t>
            </a:r>
            <a:r>
              <a:rPr lang="ru-RU" sz="2000" dirty="0" smtClean="0"/>
              <a:t>;</a:t>
            </a:r>
          </a:p>
          <a:p>
            <a:pPr lvl="0" algn="just"/>
            <a:endParaRPr lang="ru-RU" sz="2000" dirty="0"/>
          </a:p>
          <a:p>
            <a:pPr lvl="0" algn="just"/>
            <a:r>
              <a:rPr lang="ru-RU" sz="2000" dirty="0" smtClean="0"/>
              <a:t>3. Разработка </a:t>
            </a:r>
            <a:r>
              <a:rPr lang="ru-RU" sz="2000" dirty="0"/>
              <a:t>нормативной базы в области племенного животноводства Российской Федерации и внесение в неё изменений осуществляется чаще всего не в интересах отечественных производителей и потребителей племенной продукции.</a:t>
            </a:r>
          </a:p>
        </p:txBody>
      </p:sp>
    </p:spTree>
    <p:extLst>
      <p:ext uri="{BB962C8B-B14F-4D97-AF65-F5344CB8AC3E}">
        <p14:creationId xmlns:p14="http://schemas.microsoft.com/office/powerpoint/2010/main" val="320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20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69700" y="665958"/>
            <a:ext cx="693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Основные нарушения при экспертной аттестации быков </a:t>
            </a:r>
            <a:r>
              <a:rPr lang="ru-RU" sz="3200" b="1" dirty="0" err="1" smtClean="0"/>
              <a:t>ВНИИплем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2886" y="1837909"/>
            <a:ext cx="104887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•	В США на племенных животных выдаются сертификаты, а не племенные свидетельства;</a:t>
            </a:r>
          </a:p>
          <a:p>
            <a:r>
              <a:rPr lang="ru-RU" sz="2000" dirty="0"/>
              <a:t>•	Оценка быков по качеству потомства, как в России, так и за рубежом осуществляется только на основе данных первичного племенного учета, а не по обобщенной информации, содержащейся в сертификате или племенном свидетельстве;</a:t>
            </a:r>
          </a:p>
          <a:p>
            <a:r>
              <a:rPr lang="ru-RU" sz="2000" dirty="0"/>
              <a:t>•	Не только в нашей стране, но и в мире не разработан способ, позволяющий конвертировать результаты оценки племенных качеств производителей, вычисленной методом BLUP или </a:t>
            </a:r>
            <a:r>
              <a:rPr lang="ru-RU" sz="2000" dirty="0" err="1"/>
              <a:t>Animal</a:t>
            </a:r>
            <a:r>
              <a:rPr lang="ru-RU" sz="2000" dirty="0"/>
              <a:t> </a:t>
            </a:r>
            <a:r>
              <a:rPr lang="ru-RU" sz="2000" dirty="0" err="1"/>
              <a:t>Model</a:t>
            </a:r>
            <a:r>
              <a:rPr lang="ru-RU" sz="2000" dirty="0"/>
              <a:t> в оценку, полученную методом «Дочери-сверстницы». Скорее всего, это вообще невозможно сделать, поскольку упомянутые методики имеют принципиальные отличия;</a:t>
            </a:r>
          </a:p>
          <a:p>
            <a:r>
              <a:rPr lang="ru-RU" sz="2000" dirty="0"/>
              <a:t>•	Ранее уже говорилось, что в нашей стране статьей 13 Федерального закона «О племенном животноводстве» определено, что обеспечение надлежащей экспертизы племенной продукции является прерогативой органов исполнительной власти субъектов Российской Федерации, осуществляющих управление в области племенного животноводства.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42536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2" y="311972"/>
            <a:ext cx="4266939" cy="5868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6042" y="586405"/>
            <a:ext cx="7107219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письме по этому вопросу от 09.10.2017 года в характеристике деятельности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ВНИИплем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используемого способа конвертирования племенных оценок сказано: «… «Оригинальными» оказались принципы определения племенной ценности быков, сперма от которых завозится в нашу страну из-за рубежа». Для этого достаточно (по утверждению разработчиков методики): «… любую выборку …разложить на 6 сигм: 3 слева и 3 справа от среднего значения …с правой стороны являются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улучшателями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Одна сигма справа – это соответствует улучшающему эффекту … по удою это будет категория А3, две сигмы – это А2, и еще одна сигма – это будет А1(конец цитаты авторов методики).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Из приведенного следует, что данная манипуляция делает оценку быков по потомству, полученную на основе метода «Дочери-сверстницы», тождественной аттестации методом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BLUP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 Model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Но по этой логике оценку производителей, принадлежащих российским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племпредприятиям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можно легко конвертировать в любую заграничную оценку и уже опираясь на подобные расчеты, предлагать сперму этих производителей владельцам животных из стран с развитым молочным скотоводством. Кто-нибудь подобное всерьез воспримет? Абсурдность подобных принципов очевидна» (конец письма).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22750" y="1111250"/>
            <a:ext cx="49530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20800" y="641350"/>
            <a:ext cx="927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bg1">
                    <a:lumMod val="50000"/>
                  </a:schemeClr>
                </a:solidFill>
              </a:rPr>
              <a:t>09.10.2017</a:t>
            </a:r>
            <a:endParaRPr lang="ru-RU" sz="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22</a:t>
            </a:fld>
            <a:endParaRPr lang="ru-RU"/>
          </a:p>
        </p:txBody>
      </p:sp>
      <p:pic>
        <p:nvPicPr>
          <p:cNvPr id="5" name="Picture 2" descr="\\192.168.1.254\общая папка\Для племотдела\Кадушкина\Заключение_Страница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50091" y="118334"/>
            <a:ext cx="4387960" cy="6222284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25497" y="1839558"/>
            <a:ext cx="4787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Анализ материалов работы Экспертной комиссии племенному животноводству Минсельхозпрода Московской области (от 22.02.2017г., протокол №55) показывает, что быки, признанные по методике </a:t>
            </a:r>
            <a:r>
              <a:rPr lang="ru-RU" dirty="0" err="1"/>
              <a:t>ВНИИплем</a:t>
            </a:r>
            <a:r>
              <a:rPr lang="ru-RU" dirty="0"/>
              <a:t> </a:t>
            </a:r>
            <a:r>
              <a:rPr lang="ru-RU" dirty="0" err="1"/>
              <a:t>улучшателями</a:t>
            </a:r>
            <a:r>
              <a:rPr lang="ru-RU" dirty="0"/>
              <a:t> и семя от которых по импорту поступило в хозяйства Подмосковья, почти на 40% в результате их оценки по потомству оказались нейтральными и </a:t>
            </a:r>
            <a:r>
              <a:rPr lang="ru-RU" dirty="0" err="1"/>
              <a:t>ухудшателями</a:t>
            </a:r>
            <a:r>
              <a:rPr lang="ru-RU" dirty="0"/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0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87" y="0"/>
            <a:ext cx="4851699" cy="63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109558"/>
            <a:ext cx="3958515" cy="5934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00" y="118804"/>
            <a:ext cx="3681372" cy="59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25</a:t>
            </a:fld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06776" y="2768563"/>
            <a:ext cx="403219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Статья 23. Условия использования семени племенных животных в целях их разведения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 него имеется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племенное свидетельство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Семя племенных животных может быть реализовано или передано другим лицам исключительно организациями по искусственному осеменению сельскохозяйственных животных.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31970" y="478435"/>
            <a:ext cx="31496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defRPr/>
            </a:pPr>
            <a:r>
              <a:rPr lang="ru-RU" i="1" dirty="0">
                <a:cs typeface="+mn-cs"/>
              </a:rPr>
              <a:t>3 августа 1995 года N 123-ФЗ</a:t>
            </a:r>
            <a:endParaRPr lang="ru-RU" dirty="0">
              <a:cs typeface="+mn-cs"/>
            </a:endParaRPr>
          </a:p>
        </p:txBody>
      </p:sp>
      <p:pic>
        <p:nvPicPr>
          <p:cNvPr id="7" name="Рисунок 5" descr="http://www.referent.ru/1/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62" y="385566"/>
            <a:ext cx="990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61762" y="385566"/>
            <a:ext cx="45720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>
              <a:defRPr/>
            </a:pPr>
            <a:r>
              <a:rPr lang="ru-RU" b="1" dirty="0">
                <a:cs typeface="+mn-cs"/>
              </a:rPr>
              <a:t>РОССИЙСКАЯ ФЕДЕРАЦИЯ</a:t>
            </a:r>
            <a:r>
              <a:rPr lang="ru-RU" dirty="0">
                <a:cs typeface="+mn-cs"/>
              </a:rPr>
              <a:t> </a:t>
            </a:r>
          </a:p>
          <a:p>
            <a:pPr fontAlgn="t">
              <a:defRPr/>
            </a:pPr>
            <a:r>
              <a:rPr lang="ru-RU" b="1" dirty="0">
                <a:cs typeface="+mn-cs"/>
              </a:rPr>
              <a:t>ФЕДЕРАЛЬНЫЙ ЗАКОН</a:t>
            </a:r>
            <a:r>
              <a:rPr lang="ru-RU" dirty="0">
                <a:cs typeface="+mn-cs"/>
              </a:rPr>
              <a:t> </a:t>
            </a:r>
          </a:p>
          <a:p>
            <a:pPr fontAlgn="t">
              <a:defRPr/>
            </a:pPr>
            <a:r>
              <a:rPr lang="ru-RU" b="1" dirty="0">
                <a:cs typeface="+mn-cs"/>
              </a:rPr>
              <a:t>«О ПЛЕМЕННОМ ЖИВОТНОВОДСТВЕ»</a:t>
            </a:r>
            <a:endParaRPr lang="ru-RU" dirty="0"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09570" y="680551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t">
              <a:defRPr/>
            </a:pPr>
            <a:r>
              <a:rPr lang="ru-RU" i="1" dirty="0">
                <a:cs typeface="+mn-cs"/>
              </a:rPr>
              <a:t>Принят </a:t>
            </a:r>
            <a:r>
              <a:rPr lang="ru-RU" dirty="0">
                <a:cs typeface="+mn-cs"/>
              </a:rPr>
              <a:t/>
            </a:r>
            <a:br>
              <a:rPr lang="ru-RU" dirty="0">
                <a:cs typeface="+mn-cs"/>
              </a:rPr>
            </a:br>
            <a:r>
              <a:rPr lang="ru-RU" i="1" dirty="0">
                <a:cs typeface="+mn-cs"/>
              </a:rPr>
              <a:t>Государственной Думой </a:t>
            </a:r>
            <a:r>
              <a:rPr lang="ru-RU" dirty="0">
                <a:cs typeface="+mn-cs"/>
              </a:rPr>
              <a:t/>
            </a:r>
            <a:br>
              <a:rPr lang="ru-RU" dirty="0">
                <a:cs typeface="+mn-cs"/>
              </a:rPr>
            </a:br>
            <a:r>
              <a:rPr lang="ru-RU" i="1" dirty="0">
                <a:cs typeface="+mn-cs"/>
              </a:rPr>
              <a:t>12 июля 1995 года</a:t>
            </a:r>
            <a:endParaRPr lang="ru-RU" dirty="0"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13785" y="1791464"/>
            <a:ext cx="9144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t">
              <a:defRPr/>
            </a:pPr>
            <a:r>
              <a:rPr lang="ru-RU" sz="1600" dirty="0">
                <a:cs typeface="+mn-cs"/>
              </a:rPr>
              <a:t>(</a:t>
            </a:r>
            <a:r>
              <a:rPr lang="ru-RU" sz="1400" dirty="0">
                <a:cs typeface="+mn-cs"/>
              </a:rPr>
              <a:t>в ред. Федеральных законов </a:t>
            </a:r>
            <a:r>
              <a:rPr lang="ru-RU" sz="1400" u="sng" dirty="0">
                <a:cs typeface="+mn-cs"/>
              </a:rPr>
              <a:t>от 10.01.2003 № 15-ФЗ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09.05.2005 № 45-ФЗ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18.12.2006 № 231-ФЗ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26.06.2007 № 118-ФЗ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08.11.2007 № 258-ФЗ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14.07.2008 № 118-ФЗ</a:t>
            </a:r>
            <a:r>
              <a:rPr lang="ru-RU" sz="1400" dirty="0">
                <a:cs typeface="+mn-cs"/>
              </a:rPr>
              <a:t>,</a:t>
            </a:r>
            <a:r>
              <a:rPr lang="ru-RU" sz="1400" u="sng" dirty="0">
                <a:cs typeface="+mn-cs"/>
              </a:rPr>
              <a:t>от 28.12.2010 № 420-ФЗ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18.07.2011 № 242-ФЗ</a:t>
            </a:r>
            <a:r>
              <a:rPr lang="ru-RU" sz="1400" dirty="0">
                <a:cs typeface="+mn-cs"/>
              </a:rPr>
              <a:t>, </a:t>
            </a:r>
            <a:r>
              <a:rPr lang="ru-RU" sz="1400" u="sng" dirty="0">
                <a:cs typeface="+mn-cs"/>
              </a:rPr>
              <a:t>от 19.07.2011 № 248-ФЗ, от 13.07.2015 № 233-ФЗ,от 05.04.2016 №</a:t>
            </a:r>
            <a:r>
              <a:rPr lang="ru-RU" sz="1400" u="sng" dirty="0" smtClean="0">
                <a:cs typeface="+mn-cs"/>
              </a:rPr>
              <a:t>104-ФЗ, </a:t>
            </a:r>
            <a:r>
              <a:rPr lang="ru-RU" sz="1400" u="sng" dirty="0"/>
              <a:t>от 02.08.2019 № 288-ФЗ</a:t>
            </a:r>
            <a:r>
              <a:rPr lang="ru-RU" sz="1400" u="sng" dirty="0" smtClean="0">
                <a:cs typeface="+mn-cs"/>
              </a:rPr>
              <a:t>)</a:t>
            </a:r>
            <a:endParaRPr lang="ru-RU" sz="1400" dirty="0">
              <a:cs typeface="+mn-cs"/>
            </a:endParaRPr>
          </a:p>
          <a:p>
            <a:pPr algn="just">
              <a:defRPr/>
            </a:pPr>
            <a:r>
              <a:rPr lang="ru-RU" sz="1400" dirty="0">
                <a:cs typeface="+mn-cs"/>
              </a:rPr>
              <a:t> </a:t>
            </a:r>
            <a:br>
              <a:rPr lang="ru-RU" sz="1400" dirty="0">
                <a:cs typeface="+mn-cs"/>
              </a:rPr>
            </a:br>
            <a:r>
              <a:rPr lang="ru-RU" sz="1400" dirty="0">
                <a:cs typeface="+mn-cs"/>
              </a:rPr>
              <a:t>    </a:t>
            </a:r>
            <a:endParaRPr lang="ru-RU" sz="1400" b="1" dirty="0"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42702" y="270445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Статья 33. Организация по искусственному осеменению сельскохозяйственных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</a:p>
          <a:p>
            <a:r>
              <a:rPr lang="ru-RU" sz="1600" b="1" i="1" u="sng" dirty="0">
                <a:latin typeface="Times New Roman" pitchFamily="18" charset="0"/>
                <a:cs typeface="Times New Roman" pitchFamily="18" charset="0"/>
              </a:rPr>
              <a:t>Руководителем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организации по искусственному осеменению сельскохозяйственных животных </a:t>
            </a:r>
            <a:r>
              <a:rPr lang="ru-RU" sz="1600" b="1" i="1" u="sng" dirty="0">
                <a:latin typeface="Times New Roman" pitchFamily="18" charset="0"/>
                <a:cs typeface="Times New Roman" pitchFamily="18" charset="0"/>
              </a:rPr>
              <a:t>может быть только специалист, имеющий высшее зоотехническое или высшее ветеринарное образование.</a:t>
            </a:r>
          </a:p>
        </p:txBody>
      </p:sp>
    </p:spTree>
    <p:extLst>
      <p:ext uri="{BB962C8B-B14F-4D97-AF65-F5344CB8AC3E}">
        <p14:creationId xmlns:p14="http://schemas.microsoft.com/office/powerpoint/2010/main" val="18179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16018" y="826563"/>
            <a:ext cx="97966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000000"/>
                </a:solidFill>
                <a:latin typeface="PT Serif"/>
              </a:rPr>
              <a:t>XII. Требования к племенному предприятию (региональному) по хранению и реализации семени животных-производителей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286" y="1704619"/>
            <a:ext cx="116182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/>
              <a:t>58.Племенное предприятие (региональное) по хранению и реализации семени животных-производителей (далее - </a:t>
            </a:r>
            <a:r>
              <a:rPr lang="ru-RU" dirty="0" err="1"/>
              <a:t>племсемпредприятие</a:t>
            </a:r>
            <a:r>
              <a:rPr lang="ru-RU" dirty="0"/>
              <a:t>) - организация по племенному животноводству, которая </a:t>
            </a:r>
            <a:r>
              <a:rPr lang="ru-RU" b="1" u="sng" dirty="0"/>
              <a:t>не содержит племенных животных-производителей</a:t>
            </a:r>
            <a:r>
              <a:rPr lang="ru-RU" dirty="0"/>
              <a:t>, но имеет хранилище - банк семени для долговременного хранения его запасов с целью обеспечения искусственного осеменения маточного поголовья животных в зоне обслуживания.</a:t>
            </a:r>
          </a:p>
          <a:p>
            <a:pPr algn="just" fontAlgn="base"/>
            <a:r>
              <a:rPr lang="ru-RU" dirty="0" smtClean="0"/>
              <a:t>61.Применяемые </a:t>
            </a:r>
            <a:r>
              <a:rPr lang="ru-RU" dirty="0"/>
              <a:t>технологии и реализуемая племенная продукция (материал) должны соответствовать требованиям нормативных правовых документов по ветеринарии и племенному животноводству.</a:t>
            </a:r>
          </a:p>
          <a:p>
            <a:pPr algn="just" fontAlgn="base"/>
            <a:r>
              <a:rPr lang="ru-RU" dirty="0"/>
              <a:t>62.На </a:t>
            </a:r>
            <a:r>
              <a:rPr lang="ru-RU" dirty="0" err="1"/>
              <a:t>племсемпредприятии</a:t>
            </a:r>
            <a:r>
              <a:rPr lang="ru-RU" dirty="0"/>
              <a:t> должна быть </a:t>
            </a:r>
            <a:r>
              <a:rPr lang="ru-RU" b="1" u="sng" dirty="0"/>
              <a:t>лаборатория по биологическому и санитарному контролю качества продукции (спермы)</a:t>
            </a:r>
            <a:r>
              <a:rPr lang="ru-RU" dirty="0"/>
              <a:t>.</a:t>
            </a:r>
          </a:p>
          <a:p>
            <a:pPr algn="just" fontAlgn="base"/>
            <a:r>
              <a:rPr lang="ru-RU" dirty="0"/>
              <a:t>63.При определении вида организации по племенному животноводству - "племенное предприятие по хранению и реализации семени животных-производителей" учитываются следующие критерии:</a:t>
            </a:r>
          </a:p>
          <a:p>
            <a:pPr algn="just" fontAlgn="base"/>
            <a:r>
              <a:rPr lang="ru-RU" b="1" u="sng" dirty="0" smtClean="0"/>
              <a:t>проведение </a:t>
            </a:r>
            <a:r>
              <a:rPr lang="ru-RU" b="1" u="sng" dirty="0"/>
              <a:t>работ по оценке (проверке) производителей по качеству потомства, сообщение результатов в системы информационного обеспечения по племенному животноводству;</a:t>
            </a:r>
          </a:p>
          <a:p>
            <a:pPr algn="just" fontAlgn="base"/>
            <a:r>
              <a:rPr lang="ru-RU" b="1" u="sng" dirty="0"/>
              <a:t>обеспечение проведения генетической экспертизы с целью выявления хромосомных аномалий, сообщение результатов генетической экспертизы в системы информационного обеспечения по племенному животноводству</a:t>
            </a:r>
            <a:r>
              <a:rPr lang="ru-RU" b="1" u="sng" dirty="0" smtClean="0"/>
              <a:t>;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4899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45214" y="936680"/>
            <a:ext cx="931005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>«</a:t>
            </a:r>
            <a:r>
              <a:rPr lang="ru-RU" sz="2700" b="1" dirty="0" smtClean="0"/>
              <a:t>Инструкция </a:t>
            </a:r>
            <a:r>
              <a:rPr lang="ru-RU" sz="2700" b="1" dirty="0"/>
              <a:t>по проверке и оценке быков молочных и молочно-мясных пород по качеству потомства» </a:t>
            </a: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2700" dirty="0" smtClean="0"/>
              <a:t>(Утверждено МСХ СССР, 1979 г.)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89494" y="2304920"/>
            <a:ext cx="9040483" cy="4378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2400" dirty="0" smtClean="0">
                <a:latin typeface="Calibri" panose="020F0502020204030204" pitchFamily="34" charset="0"/>
              </a:rPr>
              <a:t>                       </a:t>
            </a:r>
            <a:r>
              <a:rPr lang="ru-RU" sz="2600" b="1" dirty="0" smtClean="0"/>
              <a:t>Основные положения инструкции</a:t>
            </a:r>
            <a:endParaRPr lang="ru-RU" sz="4500" dirty="0" smtClean="0">
              <a:latin typeface="Calibri" panose="020F0502020204030204" pitchFamily="34" charset="0"/>
            </a:endParaRPr>
          </a:p>
          <a:p>
            <a:r>
              <a:rPr lang="ru-RU" sz="2400" dirty="0" smtClean="0">
                <a:latin typeface="Calibri" panose="020F0502020204030204" pitchFamily="34" charset="0"/>
              </a:rPr>
              <a:t>Проверка быков ведется в одном или нескольких хозяйствах (п. 3.2) 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Оценка быков осуществляется методом «дочери-сверстницы» (п. 4.2) 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Оценка быков по потомству осуществляется комиссией, назначенной органом по управлению АПК региона (п. 5.1) </a:t>
            </a:r>
          </a:p>
          <a:p>
            <a:endParaRPr lang="ru-RU" sz="2400" dirty="0" smtClean="0">
              <a:latin typeface="Calibri" panose="020F050202020403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ru-RU" sz="2400" dirty="0" smtClean="0">
                <a:latin typeface="Calibri" panose="020F0502020204030204" pitchFamily="34" charset="0"/>
              </a:rPr>
              <a:t>                         </a:t>
            </a:r>
          </a:p>
          <a:p>
            <a:pPr marL="0" indent="0">
              <a:buFont typeface="Wingdings 3" charset="2"/>
              <a:buNone/>
            </a:pPr>
            <a:r>
              <a:rPr lang="ru-RU" sz="2400" dirty="0" smtClean="0">
                <a:latin typeface="Calibri" panose="020F0502020204030204" pitchFamily="34" charset="0"/>
              </a:rPr>
              <a:t>                                             </a:t>
            </a:r>
            <a:r>
              <a:rPr lang="ru-RU" sz="2900" b="1" dirty="0" smtClean="0">
                <a:latin typeface="Calibri" panose="020F0502020204030204" pitchFamily="34" charset="0"/>
              </a:rPr>
              <a:t>Отчётная форма</a:t>
            </a:r>
            <a:endParaRPr lang="ru-RU" sz="2400" b="1" dirty="0" smtClean="0">
              <a:latin typeface="Calibri" panose="020F050202020403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ru-RU" sz="2400" dirty="0" smtClean="0">
                <a:latin typeface="Calibri" panose="020F0502020204030204" pitchFamily="34" charset="0"/>
              </a:rPr>
              <a:t>«Результаты оценки быков-производителей по качеству потомства.» Приложение к отчету по бонитировки КРС Ф. таблица-14 (Утверждена МСХ СССР, 1980)</a:t>
            </a:r>
          </a:p>
          <a:p>
            <a:endParaRPr lang="ru-RU" sz="2400" dirty="0" smtClean="0"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7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90" y="225909"/>
            <a:ext cx="4671875" cy="59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29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58590" y="129092"/>
            <a:ext cx="8911687" cy="10145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Система «Централизованная оценка быков-производителей по качеству потомства»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7" y="1151068"/>
            <a:ext cx="3612188" cy="5112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38" y="1167802"/>
            <a:ext cx="3556538" cy="5053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61" y="2355925"/>
            <a:ext cx="4605949" cy="3852432"/>
          </a:xfrm>
          <a:prstGeom prst="rect">
            <a:avLst/>
          </a:prstGeom>
          <a:effectLst>
            <a:glow rad="1079500">
              <a:schemeClr val="bg2">
                <a:alpha val="19000"/>
              </a:schemeClr>
            </a:glow>
            <a:outerShdw blurRad="50800" dist="50800" dir="5400000" sx="41000" sy="4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4484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275" y="296228"/>
            <a:ext cx="10337533" cy="1450757"/>
          </a:xfrm>
        </p:spPr>
        <p:txBody>
          <a:bodyPr>
            <a:noAutofit/>
          </a:bodyPr>
          <a:lstStyle/>
          <a:p>
            <a:pPr algn="ctr"/>
            <a:r>
              <a:rPr lang="ru-RU" sz="4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Основные требования к нормативной базе племенного молочного скотоводства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97279" y="1771048"/>
            <a:ext cx="9904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 smtClean="0"/>
              <a:t>во-первых</a:t>
            </a:r>
            <a:r>
              <a:rPr lang="ru-RU" sz="2400" dirty="0"/>
              <a:t>, оценивать подконтрольный племенной материал различными индексами и другими тестами, в количественном и качественном отношении не уступающими используемым зарубежными конкурентами</a:t>
            </a:r>
            <a:r>
              <a:rPr lang="ru-RU" sz="2400" dirty="0" smtClean="0"/>
              <a:t>;</a:t>
            </a:r>
          </a:p>
          <a:p>
            <a:pPr marL="342900" indent="-342900" algn="just">
              <a:buFontTx/>
              <a:buChar char="-"/>
            </a:pPr>
            <a:endParaRPr lang="ru-RU" sz="2400" dirty="0"/>
          </a:p>
          <a:p>
            <a:pPr marL="342900" indent="-342900" algn="just">
              <a:buFontTx/>
              <a:buChar char="-"/>
            </a:pPr>
            <a:r>
              <a:rPr lang="ru-RU" sz="2400" dirty="0" smtClean="0"/>
              <a:t>во-вторых</a:t>
            </a:r>
            <a:r>
              <a:rPr lang="ru-RU" sz="2400" dirty="0"/>
              <a:t>, стимулировать осуществление всех нужных для достижения требуемого селекционного и экономического эффекта зоотехнических мероприятий</a:t>
            </a:r>
            <a:r>
              <a:rPr lang="ru-RU" sz="2400" dirty="0" smtClean="0"/>
              <a:t>;</a:t>
            </a:r>
          </a:p>
          <a:p>
            <a:pPr algn="just"/>
            <a:endParaRPr lang="ru-RU" sz="2400" dirty="0"/>
          </a:p>
          <a:p>
            <a:pPr marL="355600" indent="-355600" algn="just"/>
            <a:r>
              <a:rPr lang="ru-RU" sz="2400" dirty="0" smtClean="0"/>
              <a:t>- в-третьих </a:t>
            </a:r>
            <a:r>
              <a:rPr lang="ru-RU" sz="2400" dirty="0"/>
              <a:t>защищать интересы отечественных производителей и </a:t>
            </a:r>
            <a:r>
              <a:rPr lang="ru-RU" sz="2400" dirty="0" smtClean="0"/>
              <a:t>   потребителей </a:t>
            </a:r>
            <a:r>
              <a:rPr lang="ru-RU" sz="2400" dirty="0"/>
              <a:t>племенной продукции.</a:t>
            </a:r>
          </a:p>
        </p:txBody>
      </p:sp>
    </p:spTree>
    <p:extLst>
      <p:ext uri="{BB962C8B-B14F-4D97-AF65-F5344CB8AC3E}">
        <p14:creationId xmlns:p14="http://schemas.microsoft.com/office/powerpoint/2010/main" val="4432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3" y="150241"/>
            <a:ext cx="4679446" cy="61029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62108" y="1760214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 В целом проведенные изменения в технологии оценки быков по качеству потомства негативно сказались на объективности этого важнейшего зоотехнического мероприятия, призванного быть главным инструментом совершенствования племенных и продуктивных качеств отечественного скота».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75926"/>
            <a:ext cx="8425653" cy="612643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58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68942"/>
            <a:ext cx="12285233" cy="5378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>Порядок рассмотрения результатов оценки племенных качеств быков-производителей по потомству в молочном скотоводстве Московской области (утв. 28.03.2008г.)</a:t>
            </a:r>
            <a:endParaRPr lang="ru-RU" sz="24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99002" y="1719273"/>
            <a:ext cx="44681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анализ и обобщения исследованной информации был подготовлен «Порядок рассмотрения результатов оценки племенных качеств быков-производителей по потомству в молочном скотоводстве Московской области», который был утвержден 28.03.2008 года Минсельхозпродом Подмосковья и действует в настоящее время.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36" y="836310"/>
            <a:ext cx="3373218" cy="545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4" y="126597"/>
            <a:ext cx="4228960" cy="608071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47" y="1621344"/>
            <a:ext cx="5850466" cy="45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5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86061"/>
            <a:ext cx="9509760" cy="4776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1" y="4907836"/>
            <a:ext cx="11284772" cy="1392812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577340" y="2377440"/>
            <a:ext cx="3695700" cy="22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31620" y="2095500"/>
            <a:ext cx="3360420" cy="15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653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35</a:t>
            </a:fld>
            <a:endParaRPr lang="ru-RU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9" y="202157"/>
            <a:ext cx="3023804" cy="412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03" y="1780390"/>
            <a:ext cx="3001771" cy="41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361223"/>
              </p:ext>
            </p:extLst>
          </p:nvPr>
        </p:nvGraphicFramePr>
        <p:xfrm>
          <a:off x="6304876" y="1812087"/>
          <a:ext cx="5399443" cy="2564210"/>
        </p:xfrm>
        <a:graphic>
          <a:graphicData uri="http://schemas.openxmlformats.org/drawingml/2006/table">
            <a:tbl>
              <a:tblPr firstRow="1" bandRow="1"/>
              <a:tblGrid>
                <a:gridCol w="118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0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96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Каталог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(страницы)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записей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Кол-во быков, гол.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 том числе быков, аттестованных 2-мя и более оценками, гол.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Из них аттестованы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одновременно категориями «нейтральный» и «</a:t>
                      </a:r>
                      <a:r>
                        <a:rPr lang="ru-RU" sz="1600" b="1" baseline="0" dirty="0" err="1" smtClean="0">
                          <a:solidFill>
                            <a:schemeClr val="tx1"/>
                          </a:solidFill>
                        </a:rPr>
                        <a:t>улучшатель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8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Стр.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26-55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634 записи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lumMod val="40000"/>
                        <a:lumOff val="6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529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lumMod val="40000"/>
                        <a:lumOff val="6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lumMod val="40000"/>
                        <a:lumOff val="6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2" marB="457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lumMod val="40000"/>
                        <a:lumOff val="6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96000" y="7203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kern="0" spc="-100" dirty="0">
                <a:latin typeface="Arial"/>
              </a:rPr>
              <a:t>Результаты оценки </a:t>
            </a:r>
            <a:r>
              <a:rPr lang="ru-RU" b="1" kern="0" spc="-100" dirty="0" err="1">
                <a:latin typeface="Arial"/>
              </a:rPr>
              <a:t>голштинских</a:t>
            </a:r>
            <a:r>
              <a:rPr lang="ru-RU" b="1" kern="0" spc="-100" dirty="0">
                <a:latin typeface="Arial"/>
              </a:rPr>
              <a:t> быков (черно-пестрой масти) по качеству потомства в 2017 году (анализ данных </a:t>
            </a:r>
            <a:r>
              <a:rPr lang="ru-RU" b="1" kern="0" spc="-100" dirty="0" err="1">
                <a:latin typeface="Arial"/>
              </a:rPr>
              <a:t>ВНИИплем</a:t>
            </a:r>
            <a:r>
              <a:rPr lang="ru-RU" b="1" kern="0" spc="-100" dirty="0">
                <a:latin typeface="Arial"/>
              </a:rPr>
              <a:t>)</a:t>
            </a:r>
            <a:r>
              <a:rPr lang="ru-RU" b="1" kern="0" dirty="0">
                <a:cs typeface="Arial" charset="0"/>
              </a:rPr>
              <a:t/>
            </a:r>
            <a:br>
              <a:rPr lang="ru-RU" b="1" kern="0" dirty="0">
                <a:cs typeface="Arial" charset="0"/>
              </a:rPr>
            </a:b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498850" y="2527300"/>
            <a:ext cx="8001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171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55" y="193637"/>
            <a:ext cx="3981490" cy="604041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015163" y="304800"/>
            <a:ext cx="638175" cy="238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8100" y="352425"/>
            <a:ext cx="10144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bg1">
                    <a:lumMod val="50000"/>
                  </a:schemeClr>
                </a:solidFill>
              </a:rPr>
              <a:t>28.04.2017</a:t>
            </a:r>
            <a:endParaRPr lang="ru-RU" sz="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96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7" y="308069"/>
            <a:ext cx="4158716" cy="5807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32" y="258182"/>
            <a:ext cx="4075764" cy="583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36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03" y="388889"/>
            <a:ext cx="4102676" cy="56423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52872" y="1825175"/>
            <a:ext cx="5657088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«…внесенные  … без соответствующих апробаций и согласований, изменения в систему оценки и технологию подготовки информации для проведения этой аттестации… привели к искажению результатов аттестации производителей по потомству… и в конечном итоге дискредитации … этого важнейшего для племенного молочного животноводства страны мероприятия…».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19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39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30929" y="838309"/>
            <a:ext cx="9072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Анализ  результатов оценки быков-производителей по потомству ( Каталог </a:t>
            </a:r>
            <a:r>
              <a:rPr lang="ru-RU" sz="2400" b="1" dirty="0" err="1" smtClean="0"/>
              <a:t>ВНИИплем</a:t>
            </a:r>
            <a:r>
              <a:rPr lang="ru-RU" sz="2400" b="1" dirty="0" smtClean="0"/>
              <a:t> за 2017 и 2018 годы)</a:t>
            </a:r>
            <a:endParaRPr lang="ru-RU" sz="24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13479"/>
              </p:ext>
            </p:extLst>
          </p:nvPr>
        </p:nvGraphicFramePr>
        <p:xfrm>
          <a:off x="2366766" y="1911096"/>
          <a:ext cx="8127999" cy="412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43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2017 год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2018 год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записей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1057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2167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Оценено быков фактически, гол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961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1652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r>
                        <a:rPr lang="ru-RU" baseline="0" dirty="0" smtClean="0"/>
                        <a:t> том числе: 2мя и более оценок, гол.</a:t>
                      </a:r>
                    </a:p>
                    <a:p>
                      <a:r>
                        <a:rPr lang="ru-RU" baseline="0" dirty="0" smtClean="0"/>
                        <a:t>                                                                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</a:t>
                      </a:r>
                    </a:p>
                    <a:p>
                      <a:pPr algn="ctr"/>
                      <a:r>
                        <a:rPr lang="ru-RU" dirty="0" smtClean="0"/>
                        <a:t>10,0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390</a:t>
                      </a:r>
                    </a:p>
                    <a:p>
                      <a:pPr algn="ctr"/>
                      <a:r>
                        <a:rPr lang="ru-RU" dirty="0" smtClean="0"/>
                        <a:t>23,6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Из них:</a:t>
                      </a:r>
                    </a:p>
                    <a:p>
                      <a:r>
                        <a:rPr lang="ru-RU" dirty="0" smtClean="0"/>
                        <a:t>2мя</a:t>
                      </a:r>
                      <a:r>
                        <a:rPr lang="ru-RU" baseline="0" dirty="0" smtClean="0"/>
                        <a:t> оценками, гол.</a:t>
                      </a:r>
                    </a:p>
                    <a:p>
                      <a:r>
                        <a:rPr lang="ru-RU" baseline="0" dirty="0" smtClean="0"/>
                        <a:t>3мя оценками гол.</a:t>
                      </a:r>
                    </a:p>
                    <a:p>
                      <a:r>
                        <a:rPr lang="ru-RU" baseline="0" dirty="0" smtClean="0"/>
                        <a:t>4мя оценками гол.</a:t>
                      </a:r>
                    </a:p>
                    <a:p>
                      <a:r>
                        <a:rPr lang="ru-RU" baseline="0" dirty="0" smtClean="0"/>
                        <a:t>5ю оценками гол.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88</a:t>
                      </a:r>
                    </a:p>
                    <a:p>
                      <a:pPr algn="ctr"/>
                      <a:r>
                        <a:rPr lang="ru-RU" dirty="0" smtClean="0"/>
                        <a:t>7</a:t>
                      </a:r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314</a:t>
                      </a:r>
                    </a:p>
                    <a:p>
                      <a:pPr algn="ctr"/>
                      <a:r>
                        <a:rPr lang="ru-RU" dirty="0" smtClean="0"/>
                        <a:t>60</a:t>
                      </a:r>
                    </a:p>
                    <a:p>
                      <a:pPr algn="ctr"/>
                      <a:r>
                        <a:rPr lang="ru-RU" dirty="0" smtClean="0"/>
                        <a:t>14</a:t>
                      </a:r>
                    </a:p>
                    <a:p>
                      <a:pPr algn="ctr"/>
                      <a:r>
                        <a:rPr lang="ru-RU" dirty="0" smtClean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229">
                <a:tc>
                  <a:txBody>
                    <a:bodyPr/>
                    <a:lstStyle/>
                    <a:p>
                      <a:r>
                        <a:rPr lang="ru-RU" dirty="0" smtClean="0"/>
                        <a:t>Одновременно аттестованы разными категориями (главным</a:t>
                      </a:r>
                      <a:r>
                        <a:rPr lang="ru-RU" baseline="0" dirty="0" smtClean="0"/>
                        <a:t> образом «</a:t>
                      </a:r>
                      <a:r>
                        <a:rPr lang="ru-RU" baseline="0" dirty="0" err="1" smtClean="0"/>
                        <a:t>Улучш</a:t>
                      </a:r>
                      <a:r>
                        <a:rPr lang="ru-RU" baseline="0" dirty="0" smtClean="0"/>
                        <a:t>.» и «Н»), гол.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66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Цель и параметры развития национальных племенных ресурсов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02930" y="1876926"/>
            <a:ext cx="46682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Цель и параметры этой работы уже определил Президент Путин В.В., дав поручение внести изменения в «Доктрину продовольственной безопасности Российской Федерации» минимальные параметры развития отечественных племенных ресурсов на период 5, 7 и 10 лет, с тем, чтобы к 2031 году наша страна вышла на 75% уровень </a:t>
            </a:r>
            <a:r>
              <a:rPr lang="ru-RU" sz="2000" dirty="0" err="1"/>
              <a:t>самообеспечения</a:t>
            </a:r>
            <a:r>
              <a:rPr lang="ru-RU" sz="2000" dirty="0"/>
              <a:t> требуемой племенной продукцией.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74" y="1944304"/>
            <a:ext cx="5381850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01448" y="403857"/>
            <a:ext cx="7638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Результаты оценки Интендант-М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61" y="1022632"/>
            <a:ext cx="3687081" cy="5241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9579" y="1159792"/>
            <a:ext cx="419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Ярославская область</a:t>
            </a:r>
            <a:endParaRPr lang="ru-RU" sz="24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971150"/>
              </p:ext>
            </p:extLst>
          </p:nvPr>
        </p:nvGraphicFramePr>
        <p:xfrm>
          <a:off x="5616819" y="1802842"/>
          <a:ext cx="5437437" cy="184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3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Оценки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Категория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Порода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Холм.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Ч-п.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Голшт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А1Б3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Заря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13822" y="3739533"/>
            <a:ext cx="376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Московская область</a:t>
            </a:r>
            <a:endParaRPr lang="ru-RU" sz="24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83212"/>
              </p:ext>
            </p:extLst>
          </p:nvPr>
        </p:nvGraphicFramePr>
        <p:xfrm>
          <a:off x="5616819" y="4356079"/>
          <a:ext cx="54170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1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43">
                <a:tc>
                  <a:txBody>
                    <a:bodyPr/>
                    <a:lstStyle/>
                    <a:p>
                      <a:r>
                        <a:rPr lang="ru-RU" dirty="0" smtClean="0"/>
                        <a:t>1670 </a:t>
                      </a:r>
                      <a:r>
                        <a:rPr lang="ru-RU" dirty="0" err="1" smtClean="0"/>
                        <a:t>доч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6858 – 4,14 – 3,30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r>
                        <a:rPr lang="ru-RU" sz="2000" b="1" dirty="0" smtClean="0"/>
                        <a:t>3</a:t>
                      </a:r>
                      <a:r>
                        <a:rPr lang="ru-RU" sz="2400" b="1" dirty="0" smtClean="0"/>
                        <a:t>Б</a:t>
                      </a:r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43">
                <a:tc>
                  <a:txBody>
                    <a:bodyPr/>
                    <a:lstStyle/>
                    <a:p>
                      <a:r>
                        <a:rPr lang="ru-RU" dirty="0" smtClean="0"/>
                        <a:t>14350 св.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+93</a:t>
                      </a:r>
                      <a:r>
                        <a:rPr lang="ru-RU" baseline="0" dirty="0" smtClean="0"/>
                        <a:t>  +0,08   +0,01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83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06801" y="115094"/>
            <a:ext cx="8911687" cy="707866"/>
          </a:xfrm>
        </p:spPr>
        <p:txBody>
          <a:bodyPr>
            <a:normAutofit/>
          </a:bodyPr>
          <a:lstStyle/>
          <a:p>
            <a:pPr algn="ctr"/>
            <a:r>
              <a:rPr lang="ru-RU" sz="4000" b="1" kern="0" spc="-100" dirty="0">
                <a:latin typeface="+mn-lt"/>
              </a:rPr>
              <a:t>Примеры некорректной оценки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763951"/>
              </p:ext>
            </p:extLst>
          </p:nvPr>
        </p:nvGraphicFramePr>
        <p:xfrm>
          <a:off x="1528768" y="916891"/>
          <a:ext cx="8831384" cy="5242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13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0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34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Кличка 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инд.№ быка,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владелец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Оценка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РИСЦ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«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</a:rPr>
                        <a:t>Мосплеминформ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>
                    <a:solidFill>
                      <a:schemeClr val="accent5"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Каталог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ВНИИплем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2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Альта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Eso4ire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66253394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Альта Дженет.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32 – 9220 – 4,65 – 3,49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423   9557   4,08   3,37       Б1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        -337  +0,57  +0,12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Отто Альта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9317,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Альта Дженет.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28 – 7744 – 4,16 – 3,03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105 – 8069 – 4,22 – 2,99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        -325 – 0,06   +0,04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          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Нентр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нет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0863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Калифорно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-М,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ОАО «Московское»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 племработе»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81 – 6937 – 4,18 – 3,32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1839 – 6872 – 4,17 – 3,36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+65    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+0,01             -0,04</a:t>
                      </a:r>
                    </a:p>
                    <a:p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                Б3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200 – 7469 – 4,07 – 3,26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3241 – 7125 – 4,08 – 3,29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           +344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400" b="1" u="sng" baseline="0" dirty="0" smtClean="0">
                          <a:solidFill>
                            <a:schemeClr val="tx1"/>
                          </a:solidFill>
                        </a:rPr>
                        <a:t>-0,01 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-0,03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                А1Б3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Б – не может присваиваться при отрицательной разнице.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071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Джилет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9862983,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ГЦВ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 – 7356 – 4,05 – 3,16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723 – 6969 – 3,95 – 3,16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         +387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 +0,10  0,00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                 А1Б1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061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42</a:t>
            </a:fld>
            <a:endParaRPr lang="ru-RU"/>
          </a:p>
        </p:txBody>
      </p:sp>
      <p:pic>
        <p:nvPicPr>
          <p:cNvPr id="5" name="Picture 2" descr="C:\Users\User\YandexDisk\Скриншоты\2016-02-03 11-25-5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18" y="1165677"/>
            <a:ext cx="5962044" cy="508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27817" y="258184"/>
            <a:ext cx="8229600" cy="884816"/>
          </a:xfrm>
        </p:spPr>
        <p:txBody>
          <a:bodyPr/>
          <a:lstStyle/>
          <a:p>
            <a:pPr algn="ctr"/>
            <a:r>
              <a:rPr lang="en-US" sz="2800" u="sng" dirty="0">
                <a:solidFill>
                  <a:srgbClr val="0070C0"/>
                </a:solidFill>
              </a:rPr>
              <a:t>http://www.dairynews.ru/interview/intervju_s_generalnym_direktorom_kompanii_abs_glob.html</a:t>
            </a:r>
            <a:endParaRPr lang="ru-RU" sz="28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74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48102" y="0"/>
            <a:ext cx="92611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Успех племенного молочного скотоводства МО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3889" y="1925450"/>
            <a:ext cx="991518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бонитировки за 2021 год среди оцененных в Московской области по комплексу признаков племенных животных 7988 коровы (23,6%) по наилучшей лактации имели удой свыше 10000кг молока при содержании жира 4,06% и белка 3,31%;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07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381" y="407625"/>
            <a:ext cx="10058400" cy="18287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Успех племенного молочного скотоводства МО</a:t>
            </a:r>
            <a:br>
              <a:rPr lang="ru-RU" b="1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20308" y="1736588"/>
            <a:ext cx="6698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Отто </a:t>
            </a:r>
            <a:r>
              <a:rPr lang="ru-RU" sz="2400" dirty="0" err="1"/>
              <a:t>Хайнрих</a:t>
            </a:r>
            <a:r>
              <a:rPr lang="ru-RU" sz="2400" dirty="0"/>
              <a:t> </a:t>
            </a:r>
            <a:r>
              <a:rPr lang="ru-RU" sz="2400" dirty="0" err="1"/>
              <a:t>Диттер</a:t>
            </a:r>
            <a:r>
              <a:rPr lang="ru-RU" sz="2400" dirty="0"/>
              <a:t> </a:t>
            </a:r>
            <a:r>
              <a:rPr lang="ru-RU" sz="2400" dirty="0" smtClean="0"/>
              <a:t>– </a:t>
            </a:r>
            <a:r>
              <a:rPr lang="ru-RU" sz="2400" dirty="0"/>
              <a:t>известным в Германии специалистом по разведению молочного скота отмечено: «Я очень часто бываю в судейском составе на подобных выставках в Германии и еще в Ирландии и могу сказать, что те коровы, которые на сегодняшнем мероприятии заняли первое, второе и третье места, их можно смело отправлять на любой международный конкурс-победят точно»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71" y="1844780"/>
            <a:ext cx="2294735" cy="39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90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0" y="460794"/>
            <a:ext cx="2698115" cy="247845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850599" y="437362"/>
            <a:ext cx="7368465" cy="1104529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err="1">
                <a:latin typeface="Arial" pitchFamily="34" charset="0"/>
                <a:cs typeface="Arial" pitchFamily="34" charset="0"/>
              </a:rPr>
              <a:t>Йорг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Штуббеманн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Председатель наблюдательного совета компании «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Masterrind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GmbH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»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ФРГ). Судья международной категории.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765" y="2911824"/>
            <a:ext cx="11746688" cy="31931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indent="457189" algn="just">
              <a:lnSpc>
                <a:spcPct val="150000"/>
              </a:lnSpc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«Я впервые приехал в Вашу страну и в качестве арбитра главного конкурса выставки «Звёзды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Подмосковья».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Очень рад этому приглашению. Мне приходилось судить на многих подобных мероприятиях, как в Германии, так и в других европейских странах. Я впечатлён увиденным: и животными и организацией самой выставки.</a:t>
            </a:r>
          </a:p>
          <a:p>
            <a:pPr indent="457189" algn="just">
              <a:lnSpc>
                <a:spcPct val="150000"/>
              </a:lnSpc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Демонстрируемые коровы безусловно имеют большую племенную ценность. Они ни чуть не хуже тех животных, которых я видел на подобных выставках в Европе. Искренне поздравляю владельцев этих коров и организаторов выставки с успешной работой». </a:t>
            </a:r>
          </a:p>
        </p:txBody>
      </p:sp>
    </p:spTree>
    <p:extLst>
      <p:ext uri="{BB962C8B-B14F-4D97-AF65-F5344CB8AC3E}">
        <p14:creationId xmlns:p14="http://schemas.microsoft.com/office/powerpoint/2010/main" val="3483546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297" y="275422"/>
            <a:ext cx="10058400" cy="17957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Племенные характеристики ремонтных быков и их родителей, закупленных за рубежом и полученных в условиях СРЦ «</a:t>
            </a:r>
            <a:r>
              <a:rPr lang="ru-RU" sz="3200" b="1" dirty="0" err="1"/>
              <a:t>Мосплемэлита</a:t>
            </a:r>
            <a:r>
              <a:rPr lang="ru-RU" sz="3200" b="1" dirty="0"/>
              <a:t>»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46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286807"/>
              </p:ext>
            </p:extLst>
          </p:nvPr>
        </p:nvGraphicFramePr>
        <p:xfrm>
          <a:off x="1079654" y="1696597"/>
          <a:ext cx="10388906" cy="4406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3609">
                  <a:extLst>
                    <a:ext uri="{9D8B030D-6E8A-4147-A177-3AD203B41FA5}">
                      <a16:colId xmlns:a16="http://schemas.microsoft.com/office/drawing/2014/main" val="2859631086"/>
                    </a:ext>
                  </a:extLst>
                </a:gridCol>
                <a:gridCol w="803870">
                  <a:extLst>
                    <a:ext uri="{9D8B030D-6E8A-4147-A177-3AD203B41FA5}">
                      <a16:colId xmlns:a16="http://schemas.microsoft.com/office/drawing/2014/main" val="3986951471"/>
                    </a:ext>
                  </a:extLst>
                </a:gridCol>
                <a:gridCol w="4231484">
                  <a:extLst>
                    <a:ext uri="{9D8B030D-6E8A-4147-A177-3AD203B41FA5}">
                      <a16:colId xmlns:a16="http://schemas.microsoft.com/office/drawing/2014/main" val="3794895672"/>
                    </a:ext>
                  </a:extLst>
                </a:gridCol>
                <a:gridCol w="2152580">
                  <a:extLst>
                    <a:ext uri="{9D8B030D-6E8A-4147-A177-3AD203B41FA5}">
                      <a16:colId xmlns:a16="http://schemas.microsoft.com/office/drawing/2014/main" val="3207907184"/>
                    </a:ext>
                  </a:extLst>
                </a:gridCol>
                <a:gridCol w="1297363">
                  <a:extLst>
                    <a:ext uri="{9D8B030D-6E8A-4147-A177-3AD203B41FA5}">
                      <a16:colId xmlns:a16="http://schemas.microsoft.com/office/drawing/2014/main" val="3279452021"/>
                    </a:ext>
                  </a:extLst>
                </a:gridCol>
              </a:tblGrid>
              <a:tr h="9777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Группа животных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Б – бык-пробанд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М – мать быка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О – отец быка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Б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Индексы племенной ценности у пробандов и их отцов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Оценка племенной ценности США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516289"/>
                  </a:ext>
                </a:extLst>
              </a:tr>
              <a:tr h="618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У матерей быков: удой, кг; сод. жира, %; сод. белка,%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TPI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NM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173260"/>
                  </a:ext>
                </a:extLst>
              </a:tr>
              <a:tr h="1405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Отечественные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животные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+1284  - 0,03  - 0,02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12214     4,42    3,46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+1252   +0,03  +0,17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82965"/>
                  </a:ext>
                </a:extLst>
              </a:tr>
              <a:tr h="1405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Зарубежные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животные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+796     +0,15  +0,05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10585      4,87    3,65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+593      +0,17  +0,07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2704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+598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+645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2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659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" y="833719"/>
            <a:ext cx="5820425" cy="4561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42" y="859535"/>
            <a:ext cx="5726322" cy="45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3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167851"/>
            <a:ext cx="7424928" cy="598460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83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49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92" y="0"/>
            <a:ext cx="4432151" cy="62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90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88" y="86754"/>
            <a:ext cx="8540856" cy="61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31855" y="162773"/>
            <a:ext cx="6892843" cy="1625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Положение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о государственной системе мечения и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идентификации племенных животных.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Крупный рогатый скот.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Молочно-мясные породы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СНПплем Р 8 - 96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9361400" y="184032"/>
            <a:ext cx="1736780" cy="1593725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ru-RU" sz="1200" b="1" smtClean="0"/>
              <a:t>УТВЕРЖДАЮ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1200" smtClean="0"/>
              <a:t>Начальник Департамента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1200" smtClean="0"/>
              <a:t>животноводства и племенного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1200" smtClean="0"/>
              <a:t>дела Минсельхозпрода России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1200" smtClean="0"/>
              <a:t>В.И. Блохин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1200" smtClean="0"/>
              <a:t>31 мая 1996 г.</a:t>
            </a:r>
            <a:endParaRPr lang="ru-RU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58592" y="1827859"/>
            <a:ext cx="993807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В соответствии со статьей 22 Федерального Закона «О племенном животноводстве» вводится государственная система мечения и идентификации племенных животных (далее – государственная система), которая предназначена для: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- однозначной идентификации животных на основе унифицированного принципа      	кодирования и присвоения уникального идентификационного номера;</a:t>
            </a:r>
          </a:p>
          <a:p>
            <a:r>
              <a:rPr lang="ru-RU" sz="1600" dirty="0" smtClean="0"/>
              <a:t>      - обеспечения возможности визуальной идентификации каждого племенного животного 	как в   	пределах стада, так и в рамках племенного поголовья молочного скота страны;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- функционирования информационной системы в племенном молочном скотоводстве;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- организации технологической системы в племенном молочном скотоводстве;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- повышения достоверности сведений при сертификации племенного материала (продукции).</a:t>
            </a:r>
          </a:p>
          <a:p>
            <a:endParaRPr lang="ru-RU" sz="1600" dirty="0" smtClean="0"/>
          </a:p>
          <a:p>
            <a:pPr marL="342900" indent="-342900">
              <a:buAutoNum type="arabicPeriod" startAt="2"/>
            </a:pPr>
            <a:r>
              <a:rPr lang="ru-RU" sz="1600" dirty="0" smtClean="0"/>
              <a:t>Идентификационный номер, присвоенный племенному животному, представляет собой десятиразрядный код, где:</a:t>
            </a:r>
          </a:p>
          <a:p>
            <a:r>
              <a:rPr lang="ru-RU" sz="1600" dirty="0" smtClean="0"/>
              <a:t>      - старшие два разряда содержат код региона (приложение 1);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- оставшиеся восемь разрядов предназначены для нумерации племенных животных.</a:t>
            </a:r>
          </a:p>
          <a:p>
            <a:r>
              <a:rPr lang="ru-RU" sz="1600" dirty="0" smtClean="0"/>
              <a:t>       Нумерация племенных животных в пределах каждого региона должна осуществляться последовательно от 00000001 до 99999999.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93295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4" y="151810"/>
            <a:ext cx="7555992" cy="60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11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57" y="246063"/>
            <a:ext cx="8366791" cy="593738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7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39" y="526353"/>
            <a:ext cx="7868748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52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8720" y="1910418"/>
            <a:ext cx="9994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заключении этой статьи особо подчеркнуто, что переход на методологию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BLUP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необходим, поскольку будет способствовать: «… гармонизации отечественных стандартов учета племенных животных с мировыми требованиями и конвертирования индексов племенной ценности импортных производителей применительно к условиям России».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649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Выводы о достижениях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5840" y="1871542"/>
            <a:ext cx="1026871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целом приведенные материалы убедительно свидетельствуют: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отечественное племенное молочное скотоводство воспроизводит конкурентоспособный племенной материал, пользующийся спросом не только на российском, но и зарубежных рынках племенной продукции;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более тридцати лет назад в нашей стране были разработаны, апробированы и стали применяться программные средства автоматизированного ведения племенного учета, обобщения и анализа информации в племенном молочном скотоводстве, а так же подготовлена и использована в практических условиях методика прогноза племенной ценности быков-производителей базирующуюся на принципах наилучшего линейного несмещённого прогноза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BLUP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82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09" y="271898"/>
            <a:ext cx="10542494" cy="58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65008" y="773834"/>
            <a:ext cx="10058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Выведенные типы молочного скота</a:t>
            </a:r>
            <a:br>
              <a:rPr lang="ru-RU" sz="3200" b="1" dirty="0"/>
            </a:br>
            <a:r>
              <a:rPr lang="ru-RU" b="1" dirty="0"/>
              <a:t>(данные </a:t>
            </a:r>
            <a:r>
              <a:rPr lang="ru-RU" b="1" dirty="0" err="1"/>
              <a:t>Госреестра</a:t>
            </a:r>
            <a:r>
              <a:rPr lang="ru-RU" b="1" dirty="0"/>
              <a:t> селекционных достижений, допущенных к использованию)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34853306"/>
              </p:ext>
            </p:extLst>
          </p:nvPr>
        </p:nvGraphicFramePr>
        <p:xfrm>
          <a:off x="275696" y="1742738"/>
          <a:ext cx="11751353" cy="451937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9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7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5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Порода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 типов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типов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Айрширская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Новоладожский</a:t>
                      </a:r>
                      <a:r>
                        <a:rPr lang="ru-RU" sz="1400" dirty="0" smtClean="0"/>
                        <a:t> (2005), </a:t>
                      </a:r>
                      <a:r>
                        <a:rPr lang="ru-RU" sz="1400" u="sng" dirty="0" smtClean="0"/>
                        <a:t>Смена</a:t>
                      </a:r>
                      <a:r>
                        <a:rPr lang="ru-RU" sz="1400" dirty="0" smtClean="0"/>
                        <a:t> (2007), Прилуцкий (2010)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Бурая швицкая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Кавказский (1993), Смоленский (2003)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Красная степная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Кубанский (2006), </a:t>
                      </a:r>
                      <a:r>
                        <a:rPr lang="ru-RU" sz="1400" dirty="0" err="1" smtClean="0"/>
                        <a:t>Кулундинский</a:t>
                      </a:r>
                      <a:r>
                        <a:rPr lang="ru-RU" sz="1400" dirty="0" smtClean="0"/>
                        <a:t> (2007), Сибирский (2003), </a:t>
                      </a:r>
                      <a:r>
                        <a:rPr lang="ru-RU" sz="1400" dirty="0" err="1" smtClean="0"/>
                        <a:t>Ермоловский</a:t>
                      </a:r>
                      <a:r>
                        <a:rPr lang="ru-RU" sz="1400" dirty="0" smtClean="0"/>
                        <a:t> (2021)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Красно-пестрая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Воронежский (2007), Енисейский (2009), Приволжский (2016)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Костромская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Караваевский</a:t>
                      </a:r>
                      <a:r>
                        <a:rPr lang="ru-RU" sz="1400" dirty="0" smtClean="0"/>
                        <a:t> (1993)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Симментальская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Бородинский (1993), Николаевский (2009)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Сычевская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Вазузский</a:t>
                      </a:r>
                      <a:r>
                        <a:rPr lang="ru-RU" sz="1400" dirty="0" smtClean="0"/>
                        <a:t> (2009)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75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Холмогорская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Северный (2003), Печерский (1993), Татарский (2006),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u="sng" baseline="0" dirty="0" smtClean="0"/>
                        <a:t>Центральный</a:t>
                      </a:r>
                      <a:r>
                        <a:rPr lang="ru-RU" sz="1400" baseline="0" dirty="0" smtClean="0"/>
                        <a:t> (2003)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596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Черно-пестрая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sng" dirty="0" err="1" smtClean="0"/>
                        <a:t>Барыбинский</a:t>
                      </a:r>
                      <a:r>
                        <a:rPr lang="ru-RU" sz="1400" dirty="0" smtClean="0"/>
                        <a:t> (2004), </a:t>
                      </a:r>
                      <a:r>
                        <a:rPr lang="ru-RU" sz="1400" dirty="0" err="1" smtClean="0"/>
                        <a:t>Бессоновский</a:t>
                      </a:r>
                      <a:r>
                        <a:rPr lang="ru-RU" sz="1400" dirty="0" smtClean="0"/>
                        <a:t> (2009), </a:t>
                      </a:r>
                      <a:r>
                        <a:rPr lang="ru-RU" sz="1400" u="sng" dirty="0" smtClean="0"/>
                        <a:t>Богородский</a:t>
                      </a:r>
                      <a:r>
                        <a:rPr lang="ru-RU" sz="1400" dirty="0" smtClean="0"/>
                        <a:t> (2005), Вологодский (2006), Вятский (2007), </a:t>
                      </a:r>
                      <a:r>
                        <a:rPr lang="ru-RU" sz="1400" u="sng" dirty="0" smtClean="0"/>
                        <a:t>Заря</a:t>
                      </a:r>
                      <a:r>
                        <a:rPr lang="ru-RU" sz="1400" dirty="0" smtClean="0"/>
                        <a:t> (1993), </a:t>
                      </a:r>
                      <a:r>
                        <a:rPr lang="ru-RU" sz="1400" dirty="0" err="1" smtClean="0"/>
                        <a:t>Ирменский</a:t>
                      </a:r>
                      <a:r>
                        <a:rPr lang="ru-RU" sz="1400" dirty="0" smtClean="0"/>
                        <a:t> (2000), Красноярский (2009), Ленинградский (2003), </a:t>
                      </a:r>
                      <a:r>
                        <a:rPr lang="ru-RU" sz="1400" dirty="0" err="1" smtClean="0"/>
                        <a:t>Лесновский</a:t>
                      </a:r>
                      <a:r>
                        <a:rPr lang="ru-RU" sz="1400" dirty="0" smtClean="0"/>
                        <a:t> (1995), </a:t>
                      </a:r>
                      <a:r>
                        <a:rPr lang="ru-RU" sz="1400" u="sng" dirty="0" smtClean="0"/>
                        <a:t>Московский</a:t>
                      </a:r>
                      <a:r>
                        <a:rPr lang="ru-RU" sz="1400" dirty="0" smtClean="0"/>
                        <a:t> (2003), </a:t>
                      </a:r>
                      <a:r>
                        <a:rPr lang="ru-RU" sz="1400" u="sng" dirty="0" err="1" smtClean="0"/>
                        <a:t>Непецинский</a:t>
                      </a:r>
                      <a:r>
                        <a:rPr lang="ru-RU" sz="1400" u="none" dirty="0" smtClean="0"/>
                        <a:t> (2003)</a:t>
                      </a:r>
                      <a:r>
                        <a:rPr lang="ru-RU" sz="1400" dirty="0" smtClean="0"/>
                        <a:t>, Петровский (1993), Прибайкальский (2010), Приобский (2006), Самарский (2006), Уральский (2002)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3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Ярославская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Михайловский (1998)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Выведены Красно-пестрая порода (1998) и Сибирячка (2018)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161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250" y="889031"/>
            <a:ext cx="10058400" cy="821435"/>
          </a:xfrm>
        </p:spPr>
        <p:txBody>
          <a:bodyPr/>
          <a:lstStyle/>
          <a:p>
            <a:pPr algn="ctr"/>
            <a:r>
              <a:rPr lang="ru-RU" b="1" dirty="0" smtClean="0"/>
              <a:t>Недостатки «ООС»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47887" y="1949364"/>
            <a:ext cx="9918551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отсутствие генетических характеристик объективно подтверждающих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отличимость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конкретного селекционного достижения;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учитываемые параметры экстерьера (73 признака (абсолютное большинство из которых на практике не учитывается) и молочной продуктивности (удой, содержание жира и белка в молоке) легко корректируются и следовательно не могут быть подтверждением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отличимости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однородности селекционного достижения.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99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59</a:t>
            </a:fld>
            <a:endParaRPr lang="ru-RU"/>
          </a:p>
        </p:txBody>
      </p:sp>
      <p:pic>
        <p:nvPicPr>
          <p:cNvPr id="5" name="Picture 2" descr="C:\Users\User\YandexDisk\Скриншоты\2016-09-19_15-28-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034118" cy="85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7498079" y="89519"/>
            <a:ext cx="4549613" cy="642001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Эффективность </a:t>
            </a:r>
            <a:br>
              <a:rPr lang="ru-RU" sz="2400" b="1" dirty="0" smtClean="0"/>
            </a:br>
            <a:r>
              <a:rPr lang="ru-RU" sz="2400" b="1" dirty="0" smtClean="0"/>
              <a:t>выведения </a:t>
            </a:r>
            <a:r>
              <a:rPr lang="ru-RU" sz="2400" b="1" dirty="0" err="1" smtClean="0"/>
              <a:t>Кулундинского</a:t>
            </a:r>
            <a:r>
              <a:rPr lang="ru-RU" sz="2400" b="1" dirty="0" smtClean="0"/>
              <a:t> типа</a:t>
            </a:r>
            <a:endParaRPr lang="ru-RU" sz="2400" b="1" dirty="0"/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365761" y="902128"/>
            <a:ext cx="11596743" cy="57030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dirty="0" smtClean="0"/>
              <a:t>ТИП КУЛУНДИНСКИЙ</a:t>
            </a:r>
          </a:p>
          <a:p>
            <a:pPr marL="0" indent="0" algn="just">
              <a:buNone/>
            </a:pPr>
            <a:r>
              <a:rPr lang="ru-RU" sz="1200" dirty="0" smtClean="0"/>
              <a:t>красной степной породы крупного рогатого скота включен в Государственный реестр селекционных достижений, допущенных к использованию, в сентябре 2007 года. Права авторов защищены патентом на селекционное достижение № 3122 от 29.05.2006 года.</a:t>
            </a:r>
          </a:p>
          <a:p>
            <a:pPr marL="0" indent="0" algn="just">
              <a:buNone/>
            </a:pPr>
            <a:r>
              <a:rPr lang="ru-RU" sz="1200" dirty="0" smtClean="0"/>
              <a:t>Патентообладатель: Управление племенного животноводства администрации Алтайского края, ФГУП «Омское» по племенной работе, ФГНУ ВНИИ племенного дела. </a:t>
            </a:r>
            <a:r>
              <a:rPr lang="ru-RU" sz="1200" dirty="0" err="1" smtClean="0"/>
              <a:t>Оригинаторы</a:t>
            </a:r>
            <a:r>
              <a:rPr lang="ru-RU" sz="1200" dirty="0" smtClean="0"/>
              <a:t>: </a:t>
            </a:r>
            <a:r>
              <a:rPr lang="ru-RU" sz="1200" dirty="0" err="1" smtClean="0"/>
              <a:t>племзавод</a:t>
            </a:r>
            <a:r>
              <a:rPr lang="ru-RU" sz="1200" dirty="0" smtClean="0"/>
              <a:t> колхоза им. Кирова, СХА ПЗ «</a:t>
            </a:r>
            <a:r>
              <a:rPr lang="ru-RU" sz="1200" dirty="0" err="1" smtClean="0"/>
              <a:t>Шумановский</a:t>
            </a:r>
            <a:r>
              <a:rPr lang="ru-RU" sz="1200" dirty="0" smtClean="0"/>
              <a:t>», СХА ПЗ «Победа», СХА ПЗ «Степной», СХА колхоз им. Чкалова (</a:t>
            </a:r>
            <a:r>
              <a:rPr lang="ru-RU" sz="1200" dirty="0" err="1" smtClean="0"/>
              <a:t>племзавод</a:t>
            </a:r>
            <a:r>
              <a:rPr lang="ru-RU" sz="1200" dirty="0" smtClean="0"/>
              <a:t>) Немецкого национального района Алтайского края, ЗАО «Знамя» </a:t>
            </a:r>
            <a:r>
              <a:rPr lang="ru-RU" sz="1200" dirty="0" err="1" smtClean="0"/>
              <a:t>Марьяновского</a:t>
            </a:r>
            <a:r>
              <a:rPr lang="ru-RU" sz="1200" dirty="0" smtClean="0"/>
              <a:t> района Омской области.</a:t>
            </a:r>
          </a:p>
          <a:p>
            <a:pPr marL="0" indent="0" algn="just">
              <a:buNone/>
            </a:pPr>
            <a:r>
              <a:rPr lang="ru-RU" sz="1200" dirty="0" smtClean="0"/>
              <a:t>Тип </a:t>
            </a:r>
            <a:r>
              <a:rPr lang="ru-RU" sz="1200" dirty="0" err="1" smtClean="0"/>
              <a:t>Кулундинский</a:t>
            </a:r>
            <a:r>
              <a:rPr lang="ru-RU" sz="1200" dirty="0" smtClean="0"/>
              <a:t> крупного рогатого скота выведен методом воспроизводительного скрещивания коров красной степной породы с быками-производителями </a:t>
            </a:r>
            <a:r>
              <a:rPr lang="ru-RU" sz="1200" dirty="0" err="1" smtClean="0"/>
              <a:t>англерской</a:t>
            </a:r>
            <a:r>
              <a:rPr lang="ru-RU" sz="1200" dirty="0" smtClean="0"/>
              <a:t> и красной датской пород и последующего целенаправленного отбора и подбора животных желательного типа.</a:t>
            </a:r>
          </a:p>
          <a:p>
            <a:pPr marL="0" indent="0" algn="just">
              <a:buNone/>
            </a:pPr>
            <a:r>
              <a:rPr lang="ru-RU" sz="1200" dirty="0" smtClean="0"/>
              <a:t>Продуктивность 5984 коров типа </a:t>
            </a:r>
            <a:r>
              <a:rPr lang="ru-RU" sz="1200" dirty="0" err="1" smtClean="0"/>
              <a:t>Кулундинский</a:t>
            </a:r>
            <a:r>
              <a:rPr lang="ru-RU" sz="1200" dirty="0" smtClean="0"/>
              <a:t> в среднем за 2007 год составила 4470 кг молока с содержанием жира 4,23%, белка – 3,12%.</a:t>
            </a:r>
          </a:p>
          <a:p>
            <a:pPr marL="0" indent="0" algn="just">
              <a:buNone/>
            </a:pPr>
            <a:r>
              <a:rPr lang="ru-RU" sz="1200" dirty="0" smtClean="0"/>
              <a:t>Основная окраска красная, дополнительная отсутствует. Телочки при рождении имеют живую массу 34 кг, бычки – 40, телки в 18 мес. – 369, коровы при первом отеле 521, быки в возрасте 15 мес. – 351, быки-производители в 24 мес. – 624 кг. Голова короткая у коров – 41,7 см и средней ширины, у быков – 50,5 см. </a:t>
            </a:r>
            <a:r>
              <a:rPr lang="ru-RU" sz="1200" dirty="0"/>
              <a:t>П</a:t>
            </a:r>
            <a:r>
              <a:rPr lang="ru-RU" sz="1200" dirty="0" smtClean="0"/>
              <a:t>рофиль прямой. Лоб средней ширины у коров – 20,9 см и широкий у быков – 25,8 см. Затылочный гребень прямой. Рога серые, средней длины, направлены вверх и загнуты «ухватом». Носовое зеркало серое. Профиль шеи прямой у коров и с верхним вырезом у быков. Рост средний: у коров – 135 см, у быков – 140 см. Грудь средней ширины: у коров – 39,8 см, у быков – 47,7 см и средней глубины: у коров – 67,6 см и у быков – 73,6 см. Обхват груди малый у коров – 178,5 см и средний у быков – 206,4 см. Подгрудок у быков развит средне. Крестец средней длины: у коров – 47,9 см, у быков – 54,9 см. Ширина в тазобедренных сочленениях  средняя у коров – 45,4 см и широкая у быков – 56,9 см. </a:t>
            </a:r>
            <a:r>
              <a:rPr lang="ru-RU" sz="1200" dirty="0" err="1" smtClean="0"/>
              <a:t>Полуобхват</a:t>
            </a:r>
            <a:r>
              <a:rPr lang="ru-RU" sz="1200" dirty="0" smtClean="0"/>
              <a:t> </a:t>
            </a:r>
            <a:r>
              <a:rPr lang="ru-RU" sz="1200" dirty="0" err="1" smtClean="0"/>
              <a:t>задща</a:t>
            </a:r>
            <a:r>
              <a:rPr lang="ru-RU" sz="1200" dirty="0" smtClean="0"/>
              <a:t> средний: у коров – 100,5 см, у быков – 117,0 см. Таз прямой, узкий: у коров – 30,5 см, у быков – 32,5 см. Туловище короткое у коров – 146,2 см и средней длины у быков – 167,9 см и средней глубины: у коров – 73,1 см, у быков – 77,0 см. Конечности правильно поставлены, копыто серое, имеет оптимальный угол постановки 44,3°. Кожа средней толщины: у коров – 4,97 мм, у быков – 6,1 мм. Прикрепление задних долей вымени высокое – 19,8 см. </a:t>
            </a:r>
            <a:r>
              <a:rPr lang="ru-RU" sz="1200" dirty="0"/>
              <a:t>М</a:t>
            </a:r>
            <a:r>
              <a:rPr lang="ru-RU" sz="1200" dirty="0" smtClean="0"/>
              <a:t>олочное Зеркало средне й ширины – 14,2 см. Передние доли вымени средние – 20,4 см. Длина передних сосков средняя – 5,8 см. Обхват пясти у коров средний – 17,9 см.</a:t>
            </a:r>
          </a:p>
          <a:p>
            <a:pPr marL="0" indent="0" algn="just">
              <a:buNone/>
            </a:pPr>
            <a:r>
              <a:rPr lang="ru-RU" sz="1200" dirty="0" smtClean="0"/>
              <a:t>При испытании молочная продуктивность первотелок составила 4794 кг, содержание жира – 4,14%, белка – 3,24%. Интенсивность молокоотдачи 1,48 кг/мин.</a:t>
            </a:r>
          </a:p>
          <a:p>
            <a:pPr marL="0" indent="0" algn="r">
              <a:buNone/>
            </a:pPr>
            <a:r>
              <a:rPr lang="ru-RU" sz="1200" dirty="0" smtClean="0"/>
              <a:t>И. Дунин, академик РАСХН, директор</a:t>
            </a:r>
          </a:p>
          <a:p>
            <a:pPr marL="0" indent="0" algn="r">
              <a:buNone/>
            </a:pPr>
            <a:r>
              <a:rPr lang="ru-RU" sz="1200" dirty="0" smtClean="0"/>
              <a:t>Т. Князева, кандидат с.-х. наук, зав. лабораторией разведения красных пород скота ФГНУ </a:t>
            </a:r>
            <a:r>
              <a:rPr lang="ru-RU" sz="1200" dirty="0" err="1" smtClean="0"/>
              <a:t>ВНИИплем</a:t>
            </a:r>
            <a:endParaRPr lang="ru-RU" sz="1200" dirty="0" smtClean="0"/>
          </a:p>
          <a:p>
            <a:pPr marL="0" indent="0" algn="r">
              <a:buNone/>
            </a:pPr>
            <a:r>
              <a:rPr lang="ru-RU" sz="1200" dirty="0" smtClean="0"/>
              <a:t>В. </a:t>
            </a:r>
            <a:r>
              <a:rPr lang="ru-RU" sz="1200" dirty="0" err="1" smtClean="0"/>
              <a:t>Тюриков</a:t>
            </a:r>
            <a:r>
              <a:rPr lang="ru-RU" sz="1200" dirty="0" smtClean="0"/>
              <a:t>, кандидат с.-х. наук, главный зоотехник ФГУ «</a:t>
            </a:r>
            <a:r>
              <a:rPr lang="ru-RU" sz="1200" dirty="0" err="1" smtClean="0"/>
              <a:t>Госсорткомиссия</a:t>
            </a:r>
            <a:r>
              <a:rPr lang="ru-RU" sz="1200" dirty="0" smtClean="0"/>
              <a:t>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5580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Орган, обеспечивающий проведение экспертизы племенной продукции</a:t>
            </a:r>
            <a:endParaRPr lang="ru-RU" sz="44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61288" y="1837944"/>
            <a:ext cx="9784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Статьей 13 этого закона определено, что обеспечение надлежащей экспертизы племенной продукции (материала) и выдача племенных свидетельств, проводят «… органы исполнительной власти субъектов Российской Федерации, осуществляющие управление в области племенного животноводства…».</a:t>
            </a:r>
          </a:p>
          <a:p>
            <a:pPr algn="just"/>
            <a:r>
              <a:rPr lang="ru-RU" sz="2400" dirty="0"/>
              <a:t>	Законом предельно четко обозначен орган, который организует проведение экспертизы племенного материала и принятое решение по его качеству, и достоверности установленных характеристик подтверждает выдаваемым племенным свидетельством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62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35393" y="0"/>
            <a:ext cx="8229600" cy="143582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Численность и продуктивность коров </a:t>
            </a:r>
            <a:r>
              <a:rPr lang="ru-RU" sz="3600" dirty="0" err="1" smtClean="0"/>
              <a:t>Кулундинского</a:t>
            </a:r>
            <a:r>
              <a:rPr lang="ru-RU" sz="3600" dirty="0" smtClean="0"/>
              <a:t> типа </a:t>
            </a:r>
            <a:br>
              <a:rPr lang="ru-RU" sz="3600" dirty="0" smtClean="0"/>
            </a:br>
            <a:r>
              <a:rPr lang="ru-RU" sz="2400" dirty="0" smtClean="0"/>
              <a:t>(по данным </a:t>
            </a:r>
            <a:r>
              <a:rPr lang="ru-RU" sz="2400" dirty="0" err="1" smtClean="0"/>
              <a:t>ВНИИплем</a:t>
            </a:r>
            <a:r>
              <a:rPr lang="ru-RU" sz="2400" dirty="0" smtClean="0"/>
              <a:t>, 2007)</a:t>
            </a:r>
            <a:endParaRPr lang="ru-RU" sz="2400" dirty="0"/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369438"/>
              </p:ext>
            </p:extLst>
          </p:nvPr>
        </p:nvGraphicFramePr>
        <p:xfrm>
          <a:off x="1682286" y="1762058"/>
          <a:ext cx="8967784" cy="4552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43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09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70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Регион, хозяйство</a:t>
                      </a:r>
                      <a:endParaRPr lang="ru-RU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Всего коров, гол.</a:t>
                      </a:r>
                      <a:endParaRPr lang="ru-RU" sz="1600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Молочная продуктивность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7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стаду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лактация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07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удой, кг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сод. жира, %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удой, кг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сод. жира,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073">
                <a:tc gridSpan="7">
                  <a:txBody>
                    <a:bodyPr/>
                    <a:lstStyle/>
                    <a:p>
                      <a:pPr algn="l"/>
                      <a:r>
                        <a:rPr lang="ru-RU" sz="1600" u="sng" dirty="0" smtClean="0"/>
                        <a:t>Омская область</a:t>
                      </a:r>
                      <a:endParaRPr lang="ru-RU" sz="1600" u="sng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07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ЗАО</a:t>
                      </a:r>
                      <a:r>
                        <a:rPr lang="ru-RU" sz="1600" baseline="0" dirty="0" smtClean="0"/>
                        <a:t> «Знамя»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1360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4550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4,42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4488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4,37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073">
                <a:tc gridSpan="7">
                  <a:txBody>
                    <a:bodyPr/>
                    <a:lstStyle/>
                    <a:p>
                      <a:pPr algn="l"/>
                      <a:r>
                        <a:rPr lang="ru-RU" sz="1600" u="sng" dirty="0" smtClean="0"/>
                        <a:t>Алтайский край</a:t>
                      </a:r>
                      <a:endParaRPr lang="ru-RU" sz="1600" u="sng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07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ПЗ к-за им. Кирова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4038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4,06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3743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4,10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87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СХА ПЗ «</a:t>
                      </a:r>
                      <a:r>
                        <a:rPr lang="ru-RU" sz="1600" dirty="0" err="1" smtClean="0"/>
                        <a:t>Шумановский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1010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3887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4,11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3984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4,11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07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ПЗ СХА к-з «Победа»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3836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4,16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3932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4,14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07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СХА ПЗ «Степной»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1210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4070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4,41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3767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4,49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07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СХА к-з им. Чкалова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504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3507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4,31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3315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4,32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07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В среднем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5984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4060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4,26</a:t>
                      </a:r>
                      <a:endParaRPr lang="ru-RU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458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49332" y="31766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Заявленная и фактическая продуктивность коров </a:t>
            </a:r>
            <a:r>
              <a:rPr lang="ru-RU" sz="3200" b="1" dirty="0" err="1" smtClean="0"/>
              <a:t>Кулундинского</a:t>
            </a:r>
            <a:r>
              <a:rPr lang="ru-RU" sz="3200" b="1" dirty="0" smtClean="0"/>
              <a:t> типа</a:t>
            </a:r>
            <a:endParaRPr lang="ru-RU" sz="3200" b="1" dirty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461857"/>
              </p:ext>
            </p:extLst>
          </p:nvPr>
        </p:nvGraphicFramePr>
        <p:xfrm>
          <a:off x="1843651" y="1815847"/>
          <a:ext cx="8640962" cy="444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Характеристика коров</a:t>
                      </a:r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коров, гол.</a:t>
                      </a:r>
                      <a:endParaRPr lang="ru-RU" dirty="0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Молочная продуктивность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стаду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лактация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удой, кг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сод. жира, 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сод. белка, 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удой, кг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сод. жира,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сод. белка,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Заявленная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5984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4470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4,23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4794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4,14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3,24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Фактическая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5984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4060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4488</a:t>
                      </a:r>
                    </a:p>
                    <a:p>
                      <a:pPr algn="ctr"/>
                      <a:r>
                        <a:rPr lang="ru-RU" dirty="0" smtClean="0"/>
                        <a:t>3743</a:t>
                      </a:r>
                    </a:p>
                    <a:p>
                      <a:pPr algn="ctr"/>
                      <a:r>
                        <a:rPr lang="ru-RU" dirty="0" smtClean="0"/>
                        <a:t>3984</a:t>
                      </a:r>
                    </a:p>
                    <a:p>
                      <a:pPr algn="ctr"/>
                      <a:r>
                        <a:rPr lang="ru-RU" dirty="0" smtClean="0"/>
                        <a:t>3932</a:t>
                      </a:r>
                    </a:p>
                    <a:p>
                      <a:pPr algn="ctr"/>
                      <a:r>
                        <a:rPr lang="ru-RU" dirty="0" smtClean="0"/>
                        <a:t>3767</a:t>
                      </a:r>
                    </a:p>
                    <a:p>
                      <a:pPr algn="ctr"/>
                      <a:r>
                        <a:rPr lang="ru-RU" dirty="0" smtClean="0"/>
                        <a:t>3315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4,37</a:t>
                      </a:r>
                    </a:p>
                    <a:p>
                      <a:pPr algn="ctr"/>
                      <a:r>
                        <a:rPr lang="ru-RU" dirty="0" smtClean="0"/>
                        <a:t>4,10</a:t>
                      </a:r>
                    </a:p>
                    <a:p>
                      <a:pPr algn="ctr"/>
                      <a:r>
                        <a:rPr lang="ru-RU" dirty="0" smtClean="0"/>
                        <a:t>4,11</a:t>
                      </a:r>
                    </a:p>
                    <a:p>
                      <a:pPr algn="ctr"/>
                      <a:r>
                        <a:rPr lang="ru-RU" dirty="0" smtClean="0"/>
                        <a:t>4,14</a:t>
                      </a:r>
                    </a:p>
                    <a:p>
                      <a:pPr algn="ctr"/>
                      <a:r>
                        <a:rPr lang="ru-RU" dirty="0" smtClean="0"/>
                        <a:t>4,49</a:t>
                      </a:r>
                    </a:p>
                    <a:p>
                      <a:pPr algn="ctr"/>
                      <a:r>
                        <a:rPr lang="ru-RU" dirty="0" smtClean="0"/>
                        <a:t>4,32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менее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± к заявленной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-410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+0,03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ym typeface="Symbol"/>
                        </a:rPr>
                        <a:t>-794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+0,06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9266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70847" y="279700"/>
            <a:ext cx="8229600" cy="88212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Сибирский тип</a:t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6" name="Picture 2" descr="C:\Users\User\Documents\Panasonic\MFS\Scan\20160919_163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38" y="774551"/>
            <a:ext cx="3824025" cy="553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Panasonic\MFS\Scan\20160919_163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80" y="763793"/>
            <a:ext cx="3966834" cy="55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900863" y="1738313"/>
            <a:ext cx="2990850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129338" y="1828800"/>
            <a:ext cx="10096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624889" y="5286375"/>
            <a:ext cx="280986" cy="47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9296401" y="5191125"/>
            <a:ext cx="280986" cy="47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9272589" y="5291137"/>
            <a:ext cx="280986" cy="47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910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63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98725" y="5758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Молочная продуктивность коров сибирского типа (2007 г.) </a:t>
            </a:r>
            <a:r>
              <a:rPr lang="ru-RU" sz="3600" b="1" u="sng" dirty="0" smtClean="0"/>
              <a:t>заявленная</a:t>
            </a:r>
            <a:endParaRPr lang="ru-RU" sz="3600" b="1" u="sng" dirty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236287"/>
              </p:ext>
            </p:extLst>
          </p:nvPr>
        </p:nvGraphicFramePr>
        <p:xfrm>
          <a:off x="1725317" y="1869635"/>
          <a:ext cx="8640962" cy="325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Характеристика коров</a:t>
                      </a:r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коров, гол.</a:t>
                      </a:r>
                      <a:endParaRPr lang="ru-RU" dirty="0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Молочная продуктивность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стаду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лактация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удой, кг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сод. жира, 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сод. белка, 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удой, кг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сод. жира,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сод. белка,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Все коровы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6213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5280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3,91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5843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3,70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3,25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ru-RU" u="sng" dirty="0" smtClean="0"/>
                        <a:t>Фактическая </a:t>
                      </a:r>
                      <a:r>
                        <a:rPr lang="ru-RU" u="none" dirty="0" smtClean="0"/>
                        <a:t>(</a:t>
                      </a:r>
                      <a:r>
                        <a:rPr lang="ru-RU" u="none" dirty="0" err="1" smtClean="0"/>
                        <a:t>ВНИИплем</a:t>
                      </a:r>
                      <a:r>
                        <a:rPr lang="ru-RU" u="none" dirty="0" smtClean="0"/>
                        <a:t>,</a:t>
                      </a:r>
                      <a:r>
                        <a:rPr lang="ru-RU" u="none" baseline="0" dirty="0" smtClean="0"/>
                        <a:t> 2007)</a:t>
                      </a:r>
                      <a:endParaRPr lang="ru-RU" u="sng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Все коровы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3,98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4195</a:t>
                      </a:r>
                    </a:p>
                    <a:p>
                      <a:pPr algn="ctr"/>
                      <a:r>
                        <a:rPr lang="ru-RU" dirty="0" smtClean="0"/>
                        <a:t>4834</a:t>
                      </a:r>
                    </a:p>
                    <a:p>
                      <a:pPr algn="ctr"/>
                      <a:r>
                        <a:rPr lang="ru-RU" dirty="0" smtClean="0"/>
                        <a:t>3938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3,80</a:t>
                      </a:r>
                    </a:p>
                    <a:p>
                      <a:pPr algn="ctr"/>
                      <a:r>
                        <a:rPr lang="ru-RU" dirty="0" smtClean="0"/>
                        <a:t>3,85</a:t>
                      </a:r>
                    </a:p>
                    <a:p>
                      <a:pPr algn="ctr"/>
                      <a:r>
                        <a:rPr lang="ru-RU" dirty="0" smtClean="0"/>
                        <a:t>3,97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0197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" y="96011"/>
            <a:ext cx="10962132" cy="61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5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Требования к научным исследованиям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Федеральным законом «О племенном животноводстве» (статья 21), определено, что основной задачей научных исследований в области племенного животноводства является разработка:</a:t>
            </a:r>
          </a:p>
          <a:p>
            <a:r>
              <a:rPr lang="ru-RU" dirty="0"/>
              <a:t>	- государственных научно-технических программ в области племенного животноводства;</a:t>
            </a:r>
          </a:p>
          <a:p>
            <a:r>
              <a:rPr lang="ru-RU" dirty="0"/>
              <a:t>	- методов и приемов совершенствования процесса воспроизводства племенных животных;</a:t>
            </a:r>
          </a:p>
          <a:p>
            <a:r>
              <a:rPr lang="ru-RU" dirty="0"/>
              <a:t>	- методик и технологических средств для оценки и генетического контроля племенной продукции (материала);</a:t>
            </a:r>
          </a:p>
          <a:p>
            <a:r>
              <a:rPr lang="ru-RU" dirty="0"/>
              <a:t> 	- систем информационного обеспечения в области племенного животноводства.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63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85" y="114098"/>
            <a:ext cx="8939783" cy="613414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22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54" y="80266"/>
            <a:ext cx="4780418" cy="62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05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4" y="47942"/>
            <a:ext cx="4595309" cy="62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89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69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92" y="111360"/>
            <a:ext cx="4472850" cy="61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136" y="0"/>
            <a:ext cx="10058400" cy="10849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Формы племенных свидетельств в племенном молочном скотоводстве </a:t>
            </a:r>
            <a:endParaRPr lang="ru-RU" sz="44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439" y="987777"/>
            <a:ext cx="3887105" cy="53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38" y="89118"/>
            <a:ext cx="4386434" cy="620041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41" y="64008"/>
            <a:ext cx="4386759" cy="62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72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07" y="100584"/>
            <a:ext cx="4339310" cy="6135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6" y="91440"/>
            <a:ext cx="4354051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773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Руководящие документы о развитии национальных племенных ресурсов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394846"/>
              </p:ext>
            </p:extLst>
          </p:nvPr>
        </p:nvGraphicFramePr>
        <p:xfrm>
          <a:off x="649224" y="1816946"/>
          <a:ext cx="11256264" cy="4313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340">
                  <a:extLst>
                    <a:ext uri="{9D8B030D-6E8A-4147-A177-3AD203B41FA5}">
                      <a16:colId xmlns:a16="http://schemas.microsoft.com/office/drawing/2014/main" val="11251049"/>
                    </a:ext>
                  </a:extLst>
                </a:gridCol>
                <a:gridCol w="5202108">
                  <a:extLst>
                    <a:ext uri="{9D8B030D-6E8A-4147-A177-3AD203B41FA5}">
                      <a16:colId xmlns:a16="http://schemas.microsoft.com/office/drawing/2014/main" val="3904622535"/>
                    </a:ext>
                  </a:extLst>
                </a:gridCol>
                <a:gridCol w="5385816">
                  <a:extLst>
                    <a:ext uri="{9D8B030D-6E8A-4147-A177-3AD203B41FA5}">
                      <a16:colId xmlns:a16="http://schemas.microsoft.com/office/drawing/2014/main" val="1677016127"/>
                    </a:ext>
                  </a:extLst>
                </a:gridCol>
              </a:tblGrid>
              <a:tr h="3431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 документа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Основные требования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612101"/>
                  </a:ext>
                </a:extLst>
              </a:tr>
              <a:tr h="76142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Федеральный закон «О племенном животноводстве</a:t>
                      </a:r>
                      <a:r>
                        <a:rPr lang="ru-RU" sz="1600" baseline="0" dirty="0" smtClean="0"/>
                        <a:t>» от 03.08.1995 (ред. От 06.12.2021 г. №404)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«…Обеспечить</a:t>
                      </a:r>
                      <a:r>
                        <a:rPr lang="ru-RU" sz="1600" baseline="0" dirty="0" smtClean="0"/>
                        <a:t> процесс воспроизводства племенных животных…»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522858"/>
                  </a:ext>
                </a:extLst>
              </a:tr>
              <a:tr h="12126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Постановление Правительства Российской Федерации от 25.08.2017 №996 «Об утверждении Федеральной научно-технической программы развития сельского хозяйства на 2017 – 2025 годы»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Снижение уровня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импортозависимости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 счет внедрения и использования: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технологий производства племенной продукции (материала) – не менее чем на 20%.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588919"/>
                  </a:ext>
                </a:extLst>
              </a:tr>
              <a:tr h="9870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Указ Президента Российской Федерации от 21.01.2020г. «Об утверждении «Доктрины продовольственной безопасности российской Федерации»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«…Развитие племенного дела, селекции и семеноводства…снижение зависимости…от импорта племенной продукции…»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952680"/>
                  </a:ext>
                </a:extLst>
              </a:tr>
              <a:tr h="9870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Поручение Президента</a:t>
                      </a:r>
                      <a:r>
                        <a:rPr lang="ru-RU" sz="1600" baseline="0" dirty="0" smtClean="0"/>
                        <a:t> Российской Федерации от 11.10.2021 года «Совещание о научно-техническом обеспечении развития АПК»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«…в горизонте десятилетия не менее</a:t>
                      </a:r>
                      <a:r>
                        <a:rPr lang="ru-RU" sz="1600" baseline="0" dirty="0" smtClean="0"/>
                        <a:t> чем на 75% обеспечить аграриев…животноводческого комплекса…»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947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3867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Информация «ВГНКИ» по контролю импортной </a:t>
            </a:r>
            <a:r>
              <a:rPr lang="ru-RU" b="1" dirty="0" err="1" smtClean="0"/>
              <a:t>спермопродукции</a:t>
            </a:r>
            <a:r>
              <a:rPr lang="ru-RU" b="1" dirty="0" smtClean="0"/>
              <a:t> КРС (2021 г.)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73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571797"/>
              </p:ext>
            </p:extLst>
          </p:nvPr>
        </p:nvGraphicFramePr>
        <p:xfrm>
          <a:off x="1666240" y="1862666"/>
          <a:ext cx="8785352" cy="369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25">
                  <a:extLst>
                    <a:ext uri="{9D8B030D-6E8A-4147-A177-3AD203B41FA5}">
                      <a16:colId xmlns:a16="http://schemas.microsoft.com/office/drawing/2014/main" val="1806628915"/>
                    </a:ext>
                  </a:extLst>
                </a:gridCol>
                <a:gridCol w="2737427">
                  <a:extLst>
                    <a:ext uri="{9D8B030D-6E8A-4147-A177-3AD203B41FA5}">
                      <a16:colId xmlns:a16="http://schemas.microsoft.com/office/drawing/2014/main" val="3878658824"/>
                    </a:ext>
                  </a:extLst>
                </a:gridCol>
              </a:tblGrid>
              <a:tr h="6161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Выявленные патогены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Удельный вес, %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509984"/>
                  </a:ext>
                </a:extLst>
              </a:tr>
              <a:tr h="61614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Генетические аномалии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48,6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66895"/>
                  </a:ext>
                </a:extLst>
              </a:tr>
              <a:tr h="61614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Ку-лихорадка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13,7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211112"/>
                  </a:ext>
                </a:extLst>
              </a:tr>
              <a:tr h="61614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Микоплазма </a:t>
                      </a:r>
                      <a:r>
                        <a:rPr lang="en-US" sz="2000" dirty="0" err="1" smtClean="0"/>
                        <a:t>bovis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3,0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16509"/>
                  </a:ext>
                </a:extLst>
              </a:tr>
              <a:tr h="61614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Инфекционный </a:t>
                      </a:r>
                      <a:r>
                        <a:rPr lang="ru-RU" sz="2000" dirty="0" err="1" smtClean="0"/>
                        <a:t>ринотрахеит</a:t>
                      </a:r>
                      <a:r>
                        <a:rPr lang="ru-RU" sz="2000" dirty="0" smtClean="0"/>
                        <a:t> (ИРТ)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1,8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74654"/>
                  </a:ext>
                </a:extLst>
              </a:tr>
              <a:tr h="61614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Вирусная диарея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0,9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824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0632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08314" y="1959429"/>
            <a:ext cx="9982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Рассмотреть на Совете Безопасности РФ вопрос «Стратегия национальной политики в сфере семеноводства и племенного животноводства Российской Федерации»</a:t>
            </a:r>
          </a:p>
          <a:p>
            <a:r>
              <a:rPr lang="ru-RU" sz="2400" dirty="0" smtClean="0"/>
              <a:t>Цель этого мероприятия разработка нормативов способствующих: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Обеспечить развитие национальных конкурентоспособных племенных ресурсов, способных удовлетворять потребность отечественных сельхозпроизводителей необходимым племенным материалом к 2031 году не менее чем на 80%;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Защите российских производителей и потребителей племенной продукции от недобросовестной конкуренции и некачественного племенного материала зарубежных поставщиков.</a:t>
            </a:r>
            <a:endParaRPr lang="ru-RU" sz="2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Наши предложения по совершенствованию нормативной базы племенного животноводства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3896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Обязанности </a:t>
            </a:r>
            <a:r>
              <a:rPr lang="ru-RU" b="1" dirty="0" err="1" smtClean="0"/>
              <a:t>племпредприятий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В полном объеме осуществлять все мероприятия по проверке быков по качеству потомства и всю необходимую информацию в установленном формате предоставлять для осуществления анализа, обобщения и аттестации производителей по потомству. Оценка и переоценка быков должна проводиться не реже двух раз в год;</a:t>
            </a:r>
          </a:p>
          <a:p>
            <a:pPr algn="just"/>
            <a:r>
              <a:rPr lang="ru-RU" dirty="0"/>
              <a:t>	2. Реализовывать семя быков-производителей потребителю в соотношении не менее 80% произведенного в Российской Федерации и не более 20% закупленного за рубежом.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727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Экспертный совет по племенному животноводству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Образовать на базе АО «ГЦВ» и </a:t>
            </a:r>
            <a:r>
              <a:rPr lang="ru-RU" sz="2400" dirty="0" err="1" smtClean="0"/>
              <a:t>Нацплемсоюза</a:t>
            </a:r>
            <a:endParaRPr lang="ru-RU" sz="2400" dirty="0" smtClean="0"/>
          </a:p>
          <a:p>
            <a:r>
              <a:rPr lang="ru-RU" sz="2400" b="1" dirty="0" smtClean="0"/>
              <a:t>Цель: </a:t>
            </a:r>
          </a:p>
          <a:p>
            <a:r>
              <a:rPr lang="ru-RU" sz="2400" dirty="0" smtClean="0"/>
              <a:t>1. Повышение объективности и достоверности аттестации племенных качеств быков-производителей, в том числе по потомству и животных других основных селекционных групп.</a:t>
            </a:r>
          </a:p>
          <a:p>
            <a:r>
              <a:rPr lang="ru-RU" sz="2400" dirty="0" smtClean="0"/>
              <a:t>2. Подготовка предложений по повышению эффективности и конкурентоспособности отечественного племенного животноводства.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9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"/>
            <a:ext cx="10058400" cy="713232"/>
          </a:xfrm>
        </p:spPr>
        <p:txBody>
          <a:bodyPr>
            <a:normAutofit/>
          </a:bodyPr>
          <a:lstStyle/>
          <a:p>
            <a:pPr algn="ctr"/>
            <a:r>
              <a:rPr lang="ru-RU" sz="4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Ненормативная регистрация животных</a:t>
            </a:r>
            <a:endParaRPr lang="ru-RU" sz="44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99" y="737772"/>
            <a:ext cx="9051857" cy="55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144" y="954115"/>
            <a:ext cx="10058400" cy="774101"/>
          </a:xfrm>
        </p:spPr>
        <p:txBody>
          <a:bodyPr>
            <a:normAutofit/>
          </a:bodyPr>
          <a:lstStyle/>
          <a:p>
            <a:pPr algn="ctr"/>
            <a:r>
              <a:rPr lang="ru-RU" sz="4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Требования к </a:t>
            </a:r>
            <a:r>
              <a:rPr lang="ru-RU" sz="4400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племсемпредприятиям</a:t>
            </a:r>
            <a:endParaRPr lang="ru-RU" sz="44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0727-3992-4AA1-A8FB-1EDBAF79E624}" type="slidenum">
              <a:rPr lang="ru-RU" smtClean="0"/>
              <a:t>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47416" y="1719733"/>
            <a:ext cx="5858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22272F"/>
                </a:solidFill>
                <a:latin typeface="PT Serif"/>
              </a:rPr>
              <a:t>Приказ Минсельхоза РФ от 17 ноября 2011 г. </a:t>
            </a:r>
            <a:endParaRPr lang="ru-RU" b="1" u="sng" dirty="0" smtClean="0">
              <a:solidFill>
                <a:srgbClr val="22272F"/>
              </a:solidFill>
              <a:latin typeface="PT Serif"/>
            </a:endParaRPr>
          </a:p>
          <a:p>
            <a:pPr algn="ctr"/>
            <a:r>
              <a:rPr lang="ru-RU" b="1" u="sng" dirty="0" smtClean="0">
                <a:solidFill>
                  <a:srgbClr val="22272F"/>
                </a:solidFill>
                <a:latin typeface="PT Serif"/>
              </a:rPr>
              <a:t>N431 </a:t>
            </a:r>
            <a:r>
              <a:rPr lang="ru-RU" b="1" dirty="0">
                <a:solidFill>
                  <a:srgbClr val="22272F"/>
                </a:solidFill>
                <a:latin typeface="PT Serif"/>
              </a:rPr>
              <a:t>"Об утверждении Правил в области племенного животноводства "Виды организаций, осуществляющих деятельность в области племенного животноводства</a:t>
            </a:r>
            <a:r>
              <a:rPr lang="ru-RU" b="1" dirty="0" smtClean="0">
                <a:solidFill>
                  <a:srgbClr val="22272F"/>
                </a:solidFill>
                <a:latin typeface="PT Serif"/>
              </a:rPr>
              <a:t>"</a:t>
            </a:r>
            <a:endParaRPr lang="ru-RU" b="1" i="0" dirty="0">
              <a:solidFill>
                <a:srgbClr val="22272F"/>
              </a:solidFill>
              <a:effectLst/>
              <a:latin typeface="PT Serif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4728" y="3890879"/>
            <a:ext cx="7997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rgbClr val="000000"/>
                </a:solidFill>
                <a:latin typeface="PT Serif"/>
              </a:rPr>
              <a:t>XII. Требования к племенному предприятию (региональному) по хранению и реализации семени животных-производителей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5192" y="4815531"/>
            <a:ext cx="10110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PT Serif"/>
              </a:rPr>
              <a:t>58. «…организация </a:t>
            </a:r>
            <a:r>
              <a:rPr lang="ru-RU" dirty="0">
                <a:solidFill>
                  <a:srgbClr val="000000"/>
                </a:solidFill>
                <a:latin typeface="PT Serif"/>
              </a:rPr>
              <a:t>по племенному животноводству,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 которая не содержит племенных животных-производителей, </a:t>
            </a:r>
            <a:r>
              <a:rPr lang="ru-RU" dirty="0">
                <a:solidFill>
                  <a:srgbClr val="000000"/>
                </a:solidFill>
                <a:latin typeface="PT Serif"/>
              </a:rPr>
              <a:t>но имеет хранилище - банк семени для долговременного хранения его запасов с целью обеспечения искусственного осеменения маточного поголовья животных в зоне обслуживания</a:t>
            </a:r>
            <a:r>
              <a:rPr lang="ru-RU" dirty="0" smtClean="0">
                <a:solidFill>
                  <a:srgbClr val="000000"/>
                </a:solidFill>
                <a:latin typeface="PT Serif"/>
              </a:rPr>
              <a:t>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5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2623</TotalTime>
  <Words>4003</Words>
  <Application>Microsoft Office PowerPoint</Application>
  <PresentationFormat>Широкоэкранный</PresentationFormat>
  <Paragraphs>646</Paragraphs>
  <Slides>76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4" baseType="lpstr">
      <vt:lpstr>Arial</vt:lpstr>
      <vt:lpstr>Calibri</vt:lpstr>
      <vt:lpstr>Calibri Light</vt:lpstr>
      <vt:lpstr>PT Serif</vt:lpstr>
      <vt:lpstr>Symbol</vt:lpstr>
      <vt:lpstr>Times New Roman</vt:lpstr>
      <vt:lpstr>Wingdings 3</vt:lpstr>
      <vt:lpstr>Ретро</vt:lpstr>
      <vt:lpstr>Презентация PowerPoint</vt:lpstr>
      <vt:lpstr>Презентация PowerPoint</vt:lpstr>
      <vt:lpstr> Основные требования к нормативной базе племенного молочного скотоводства </vt:lpstr>
      <vt:lpstr>Цель и параметры развития национальных племенных ресурсов</vt:lpstr>
      <vt:lpstr>Презентация PowerPoint</vt:lpstr>
      <vt:lpstr>Орган, обеспечивающий проведение экспертизы племенной продукции</vt:lpstr>
      <vt:lpstr>Формы племенных свидетельств в племенном молочном скотоводстве </vt:lpstr>
      <vt:lpstr>Ненормативная регистрация животных</vt:lpstr>
      <vt:lpstr>Требования к племсемпредприятиям</vt:lpstr>
      <vt:lpstr>Требования Федерального закона «О племенном животноводстве» о регистрации животных</vt:lpstr>
      <vt:lpstr>Не легитимность «Свидетельств о регистрации племенных животных»</vt:lpstr>
      <vt:lpstr>Презентация PowerPoint</vt:lpstr>
      <vt:lpstr>Презентация PowerPoint</vt:lpstr>
      <vt:lpstr>Письмо Госагропрома СССР  № 4-3/1-125 от 11.03.1986 г.</vt:lpstr>
      <vt:lpstr>Презентация PowerPoint</vt:lpstr>
      <vt:lpstr>Презентация PowerPoint</vt:lpstr>
      <vt:lpstr>Результаты совпадения оценок (Д.В. Карликов, 1993)</vt:lpstr>
      <vt:lpstr>Аттестация быков  «Альта Дженетикс»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«Инструкция по проверке и оценке быков молочных и молочно-мясных пород по качеству потомства»  (Утверждено МСХ СССР, 1979 г.) </vt:lpstr>
      <vt:lpstr>Презентация PowerPoint</vt:lpstr>
      <vt:lpstr>Система «Централизованная оценка быков-производителей по качеству потомства» </vt:lpstr>
      <vt:lpstr>Презентация PowerPoint</vt:lpstr>
      <vt:lpstr>Презентация PowerPoint</vt:lpstr>
      <vt:lpstr>Порядок рассмотрения результатов оценки племенных качеств быков-производителей по потомству в молочном скотоводстве Московской области (утв. 28.03.2008г.)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некорректной оценки </vt:lpstr>
      <vt:lpstr>http://www.dairynews.ru/interview/intervju_s_generalnym_direktorom_kompanii_abs_glob.html</vt:lpstr>
      <vt:lpstr>Презентация PowerPoint</vt:lpstr>
      <vt:lpstr>Успех племенного молочного скотоводства МО </vt:lpstr>
      <vt:lpstr>Презентация PowerPoint</vt:lpstr>
      <vt:lpstr>Племенные характеристики ремонтных быков и их родителей, закупленных за рубежом и полученных в условиях СРЦ «Мосплемэлита» </vt:lpstr>
      <vt:lpstr>Презентация PowerPoint</vt:lpstr>
      <vt:lpstr>Презентация PowerPoint</vt:lpstr>
      <vt:lpstr>Презентация PowerPoint</vt:lpstr>
      <vt:lpstr>Положение  о государственной системе мечения и  идентификации племенных животных.  Крупный рогатый скот.  Молочно-мясные породы СНПплем Р 8 - 96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 о достижениях</vt:lpstr>
      <vt:lpstr>Презентация PowerPoint</vt:lpstr>
      <vt:lpstr>Презентация PowerPoint</vt:lpstr>
      <vt:lpstr>Недостатки «ООС»</vt:lpstr>
      <vt:lpstr>Эффективность  выведения Кулундинского типа</vt:lpstr>
      <vt:lpstr>Численность и продуктивность коров Кулундинского типа  (по данным ВНИИплем, 2007)</vt:lpstr>
      <vt:lpstr>Заявленная и фактическая продуктивность коров Кулундинского типа</vt:lpstr>
      <vt:lpstr>Сибирский тип </vt:lpstr>
      <vt:lpstr>Молочная продуктивность коров сибирского типа (2007 г.) заявленная</vt:lpstr>
      <vt:lpstr>Презентация PowerPoint</vt:lpstr>
      <vt:lpstr>Требования к научным исследованиям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Руководящие документы о развитии национальных племенных ресурсов</vt:lpstr>
      <vt:lpstr>Информация «ВГНКИ» по контролю импортной спермопродукции КРС (2021 г.)</vt:lpstr>
      <vt:lpstr>Наши предложения по совершенствованию нормативной базы племенного животноводства</vt:lpstr>
      <vt:lpstr>Обязанности племпредприятий</vt:lpstr>
      <vt:lpstr>Экспертный совет по племенному животноводству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89</cp:revision>
  <dcterms:created xsi:type="dcterms:W3CDTF">2022-03-05T08:08:52Z</dcterms:created>
  <dcterms:modified xsi:type="dcterms:W3CDTF">2022-05-13T07:23:25Z</dcterms:modified>
</cp:coreProperties>
</file>